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D_199DCC5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60" r:id="rId7"/>
    <p:sldId id="258" r:id="rId8"/>
    <p:sldId id="261" r:id="rId9"/>
    <p:sldId id="286" r:id="rId10"/>
    <p:sldId id="287" r:id="rId11"/>
    <p:sldId id="288" r:id="rId12"/>
    <p:sldId id="289" r:id="rId13"/>
    <p:sldId id="290" r:id="rId14"/>
    <p:sldId id="291" r:id="rId15"/>
    <p:sldId id="292" r:id="rId16"/>
    <p:sldId id="294" r:id="rId17"/>
    <p:sldId id="293" r:id="rId18"/>
    <p:sldId id="295" r:id="rId19"/>
    <p:sldId id="296" r:id="rId20"/>
    <p:sldId id="267"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8FD58D-FBB8-72B6-0222-C861429589E2}" name="REVANTH AMUDALAPALLI" initials="RA" userId="308d1915a3a8e47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972A"/>
    <a:srgbClr val="7A912A"/>
    <a:srgbClr val="FFFFFF"/>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9EB0AA-02E8-4356-A81D-6A94AF5137A1}" v="54" dt="2024-11-08T14:28:08.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48" d="100"/>
          <a:sy n="48" d="100"/>
        </p:scale>
        <p:origin x="62" y="80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10D_199DCC57.xml><?xml version="1.0" encoding="utf-8"?>
<p188:cmLst xmlns:a="http://schemas.openxmlformats.org/drawingml/2006/main" xmlns:r="http://schemas.openxmlformats.org/officeDocument/2006/relationships" xmlns:p188="http://schemas.microsoft.com/office/powerpoint/2018/8/main">
  <p188:cm id="{4AEE4EDC-4C9E-4483-9A5F-F688B6509A74}" authorId="{078FD58D-FBB8-72B6-0222-C861429589E2}" created="2024-11-08T14:35:27.311">
    <ac:deMkLst xmlns:ac="http://schemas.microsoft.com/office/drawing/2013/main/command">
      <pc:docMk xmlns:pc="http://schemas.microsoft.com/office/powerpoint/2013/main/command"/>
      <pc:sldMk xmlns:pc="http://schemas.microsoft.com/office/powerpoint/2013/main/command" cId="429771863" sldId="269"/>
      <ac:picMk id="3" creationId="{6454539C-86E6-359F-E1F0-C54A81C3D42B}"/>
    </ac:deMkLst>
    <p188:txBody>
      <a:bodyPr/>
      <a:lstStyle/>
      <a:p>
        <a:r>
          <a:rPr lang="en-IN"/>
          <a:t>Give a nice slide for thank you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11/15/2024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11/15/2024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0D_199DCC5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385498" y="3139751"/>
            <a:ext cx="7077456" cy="1243584"/>
          </a:xfrm>
        </p:spPr>
        <p:txBody>
          <a:bodyPr/>
          <a:lstStyle/>
          <a:p>
            <a:r>
              <a:rPr lang="en-US" b="1" i="0" dirty="0">
                <a:solidFill>
                  <a:srgbClr val="F1F1F1"/>
                </a:solidFill>
                <a:effectLst/>
                <a:latin typeface="Roboto" panose="020F0502020204030204" pitchFamily="2" charset="0"/>
              </a:rPr>
              <a:t>Women Safety Device With GPS Tracking and Alerts</a:t>
            </a:r>
            <a:endParaRPr lang="en-US" dirty="0"/>
          </a:p>
        </p:txBody>
      </p:sp>
      <p:pic>
        <p:nvPicPr>
          <p:cNvPr id="4" name="Picture 3">
            <a:extLst>
              <a:ext uri="{FF2B5EF4-FFF2-40B4-BE49-F238E27FC236}">
                <a16:creationId xmlns:a16="http://schemas.microsoft.com/office/drawing/2014/main" id="{9759E931-F790-AA2A-84D6-516EE15773D0}"/>
              </a:ext>
            </a:extLst>
          </p:cNvPr>
          <p:cNvPicPr>
            <a:picLocks noChangeAspect="1"/>
          </p:cNvPicPr>
          <p:nvPr/>
        </p:nvPicPr>
        <p:blipFill>
          <a:blip r:embed="rId2"/>
          <a:stretch>
            <a:fillRect/>
          </a:stretch>
        </p:blipFill>
        <p:spPr>
          <a:xfrm>
            <a:off x="6095999" y="2817845"/>
            <a:ext cx="6256175" cy="4655976"/>
          </a:xfrm>
          <a:prstGeom prst="rect">
            <a:avLst/>
          </a:prstGeom>
        </p:spPr>
      </p:pic>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E5BDAD-C786-A8B0-C803-81C9AE3A63BD}"/>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3" name="TextBox 2">
            <a:extLst>
              <a:ext uri="{FF2B5EF4-FFF2-40B4-BE49-F238E27FC236}">
                <a16:creationId xmlns:a16="http://schemas.microsoft.com/office/drawing/2014/main" id="{3DAC931E-3CFB-4703-DC2D-5F277F75083E}"/>
              </a:ext>
            </a:extLst>
          </p:cNvPr>
          <p:cNvSpPr txBox="1"/>
          <p:nvPr/>
        </p:nvSpPr>
        <p:spPr>
          <a:xfrm>
            <a:off x="102637" y="354563"/>
            <a:ext cx="11793893" cy="1323439"/>
          </a:xfrm>
          <a:prstGeom prst="rect">
            <a:avLst/>
          </a:prstGeom>
          <a:noFill/>
        </p:spPr>
        <p:txBody>
          <a:bodyPr wrap="square" rtlCol="0">
            <a:spAutoFit/>
          </a:bodyPr>
          <a:lstStyle/>
          <a:p>
            <a:r>
              <a:rPr lang="en-IN" sz="2000" b="1" dirty="0">
                <a:solidFill>
                  <a:schemeClr val="bg1"/>
                </a:solidFill>
              </a:rPr>
              <a:t>GPS Module</a:t>
            </a:r>
            <a:r>
              <a:rPr lang="en-IN" sz="2000" dirty="0">
                <a:solidFill>
                  <a:schemeClr val="bg1"/>
                </a:solidFill>
              </a:rPr>
              <a:t>: A GPS module provides </a:t>
            </a:r>
            <a:r>
              <a:rPr lang="en-IN" sz="2000" b="1" dirty="0">
                <a:solidFill>
                  <a:schemeClr val="bg1"/>
                </a:solidFill>
              </a:rPr>
              <a:t>Global Positioning System (GPS)</a:t>
            </a:r>
            <a:r>
              <a:rPr lang="en-IN" sz="2000" dirty="0">
                <a:solidFill>
                  <a:schemeClr val="bg1"/>
                </a:solidFill>
              </a:rPr>
              <a:t> functionality, receiving signals from satellites to determine </a:t>
            </a:r>
            <a:r>
              <a:rPr lang="en-IN" sz="2000" b="1" dirty="0">
                <a:solidFill>
                  <a:schemeClr val="bg1"/>
                </a:solidFill>
              </a:rPr>
              <a:t>location coordinates</a:t>
            </a:r>
            <a:r>
              <a:rPr lang="en-IN" sz="2000" dirty="0">
                <a:solidFill>
                  <a:schemeClr val="bg1"/>
                </a:solidFill>
              </a:rPr>
              <a:t> (latitude and longitude). Modules like </a:t>
            </a:r>
            <a:r>
              <a:rPr lang="en-IN" sz="2000" b="1" dirty="0">
                <a:solidFill>
                  <a:schemeClr val="bg1"/>
                </a:solidFill>
              </a:rPr>
              <a:t>Neo-6M</a:t>
            </a:r>
            <a:r>
              <a:rPr lang="en-IN" sz="2000" dirty="0">
                <a:solidFill>
                  <a:schemeClr val="bg1"/>
                </a:solidFill>
              </a:rPr>
              <a:t> offer real-time location tracking, commonly used in navigation, asset tracking, and autonomous vehicles.</a:t>
            </a:r>
          </a:p>
        </p:txBody>
      </p:sp>
      <p:sp>
        <p:nvSpPr>
          <p:cNvPr id="4" name="TextBox 3">
            <a:extLst>
              <a:ext uri="{FF2B5EF4-FFF2-40B4-BE49-F238E27FC236}">
                <a16:creationId xmlns:a16="http://schemas.microsoft.com/office/drawing/2014/main" id="{FCC9B6CC-EDB5-6CA5-A7E1-818CF78794E3}"/>
              </a:ext>
            </a:extLst>
          </p:cNvPr>
          <p:cNvSpPr txBox="1"/>
          <p:nvPr/>
        </p:nvSpPr>
        <p:spPr>
          <a:xfrm>
            <a:off x="0" y="3591800"/>
            <a:ext cx="12140681" cy="1323439"/>
          </a:xfrm>
          <a:prstGeom prst="rect">
            <a:avLst/>
          </a:prstGeom>
          <a:noFill/>
        </p:spPr>
        <p:txBody>
          <a:bodyPr wrap="square" rtlCol="0">
            <a:spAutoFit/>
          </a:bodyPr>
          <a:lstStyle/>
          <a:p>
            <a:r>
              <a:rPr lang="en-US" sz="2000" b="1" dirty="0">
                <a:solidFill>
                  <a:schemeClr val="bg1"/>
                </a:solidFill>
              </a:rPr>
              <a:t>GSM Module</a:t>
            </a:r>
            <a:r>
              <a:rPr lang="en-US" sz="2000" dirty="0">
                <a:solidFill>
                  <a:schemeClr val="bg1"/>
                </a:solidFill>
              </a:rPr>
              <a:t>: A GSM module enables wireless communication using the </a:t>
            </a:r>
            <a:r>
              <a:rPr lang="en-US" sz="2000" b="1" dirty="0">
                <a:solidFill>
                  <a:schemeClr val="bg1"/>
                </a:solidFill>
              </a:rPr>
              <a:t>Global System for Mobile Communications (GSM)</a:t>
            </a:r>
            <a:r>
              <a:rPr lang="en-US" sz="2000" dirty="0">
                <a:solidFill>
                  <a:schemeClr val="bg1"/>
                </a:solidFill>
              </a:rPr>
              <a:t> network. It allows devices to send and receive </a:t>
            </a:r>
            <a:r>
              <a:rPr lang="en-US" sz="2000" b="1" dirty="0">
                <a:solidFill>
                  <a:schemeClr val="bg1"/>
                </a:solidFill>
              </a:rPr>
              <a:t>SMS</a:t>
            </a:r>
            <a:r>
              <a:rPr lang="en-US" sz="2000" dirty="0">
                <a:solidFill>
                  <a:schemeClr val="bg1"/>
                </a:solidFill>
              </a:rPr>
              <a:t> and make </a:t>
            </a:r>
            <a:r>
              <a:rPr lang="en-US" sz="2000" b="1" dirty="0">
                <a:solidFill>
                  <a:schemeClr val="bg1"/>
                </a:solidFill>
              </a:rPr>
              <a:t>voice calls</a:t>
            </a:r>
            <a:r>
              <a:rPr lang="en-US" sz="2000" dirty="0">
                <a:solidFill>
                  <a:schemeClr val="bg1"/>
                </a:solidFill>
              </a:rPr>
              <a:t>. Commonly used modules like </a:t>
            </a:r>
            <a:r>
              <a:rPr lang="en-US" sz="2000" b="1" dirty="0">
                <a:solidFill>
                  <a:schemeClr val="bg1"/>
                </a:solidFill>
              </a:rPr>
              <a:t>SIM800</a:t>
            </a:r>
            <a:r>
              <a:rPr lang="en-US" sz="2000" dirty="0">
                <a:solidFill>
                  <a:schemeClr val="bg1"/>
                </a:solidFill>
              </a:rPr>
              <a:t> operate on </a:t>
            </a:r>
            <a:r>
              <a:rPr lang="en-US" sz="2000" b="1" dirty="0">
                <a:solidFill>
                  <a:schemeClr val="bg1"/>
                </a:solidFill>
              </a:rPr>
              <a:t>2G networks</a:t>
            </a:r>
            <a:r>
              <a:rPr lang="en-US" sz="2000" dirty="0">
                <a:solidFill>
                  <a:schemeClr val="bg1"/>
                </a:solidFill>
              </a:rPr>
              <a:t>, making them popular for remote monitoring, IoT applications, and security systems.</a:t>
            </a:r>
            <a:endParaRPr lang="en-IN" sz="2000" dirty="0">
              <a:solidFill>
                <a:schemeClr val="bg1"/>
              </a:solidFill>
            </a:endParaRPr>
          </a:p>
        </p:txBody>
      </p:sp>
      <p:pic>
        <p:nvPicPr>
          <p:cNvPr id="6" name="Picture 5">
            <a:extLst>
              <a:ext uri="{FF2B5EF4-FFF2-40B4-BE49-F238E27FC236}">
                <a16:creationId xmlns:a16="http://schemas.microsoft.com/office/drawing/2014/main" id="{72ADC6F1-57EE-A5BF-CEBA-993EDCB07D03}"/>
              </a:ext>
            </a:extLst>
          </p:cNvPr>
          <p:cNvPicPr>
            <a:picLocks noChangeAspect="1"/>
          </p:cNvPicPr>
          <p:nvPr/>
        </p:nvPicPr>
        <p:blipFill>
          <a:blip r:embed="rId2"/>
          <a:stretch>
            <a:fillRect/>
          </a:stretch>
        </p:blipFill>
        <p:spPr>
          <a:xfrm>
            <a:off x="1736270" y="1458392"/>
            <a:ext cx="4385388" cy="2158993"/>
          </a:xfrm>
          <a:prstGeom prst="rect">
            <a:avLst/>
          </a:prstGeom>
          <a:ln>
            <a:noFill/>
          </a:ln>
          <a:effectLst>
            <a:softEdge rad="112500"/>
          </a:effectLst>
        </p:spPr>
      </p:pic>
      <p:pic>
        <p:nvPicPr>
          <p:cNvPr id="7" name="Picture 6">
            <a:extLst>
              <a:ext uri="{FF2B5EF4-FFF2-40B4-BE49-F238E27FC236}">
                <a16:creationId xmlns:a16="http://schemas.microsoft.com/office/drawing/2014/main" id="{F1617888-D3DA-9AFB-3021-346D958CC588}"/>
              </a:ext>
            </a:extLst>
          </p:cNvPr>
          <p:cNvPicPr>
            <a:picLocks noChangeAspect="1"/>
          </p:cNvPicPr>
          <p:nvPr/>
        </p:nvPicPr>
        <p:blipFill>
          <a:blip r:embed="rId3"/>
          <a:stretch>
            <a:fillRect/>
          </a:stretch>
        </p:blipFill>
        <p:spPr>
          <a:xfrm>
            <a:off x="7725747" y="4687152"/>
            <a:ext cx="3729653" cy="2130805"/>
          </a:xfrm>
          <a:prstGeom prst="rect">
            <a:avLst/>
          </a:prstGeom>
          <a:ln>
            <a:noFill/>
          </a:ln>
          <a:effectLst>
            <a:softEdge rad="112500"/>
          </a:effectLst>
        </p:spPr>
      </p:pic>
    </p:spTree>
    <p:extLst>
      <p:ext uri="{BB962C8B-B14F-4D97-AF65-F5344CB8AC3E}">
        <p14:creationId xmlns:p14="http://schemas.microsoft.com/office/powerpoint/2010/main" val="1533471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4A72E3-EB60-F44A-5696-EBB745678696}"/>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3" name="TextBox 2">
            <a:extLst>
              <a:ext uri="{FF2B5EF4-FFF2-40B4-BE49-F238E27FC236}">
                <a16:creationId xmlns:a16="http://schemas.microsoft.com/office/drawing/2014/main" id="{3FF3B0FA-12FC-805E-DC63-5A5102E7F28A}"/>
              </a:ext>
            </a:extLst>
          </p:cNvPr>
          <p:cNvSpPr txBox="1"/>
          <p:nvPr/>
        </p:nvSpPr>
        <p:spPr>
          <a:xfrm>
            <a:off x="269032" y="791089"/>
            <a:ext cx="11653935" cy="1323439"/>
          </a:xfrm>
          <a:prstGeom prst="rect">
            <a:avLst/>
          </a:prstGeom>
          <a:noFill/>
        </p:spPr>
        <p:txBody>
          <a:bodyPr wrap="square" rtlCol="0">
            <a:spAutoFit/>
          </a:bodyPr>
          <a:lstStyle/>
          <a:p>
            <a:r>
              <a:rPr lang="en-US" sz="2000" dirty="0">
                <a:solidFill>
                  <a:schemeClr val="bg1"/>
                </a:solidFill>
              </a:rPr>
              <a:t>A </a:t>
            </a:r>
            <a:r>
              <a:rPr lang="en-US" sz="2000" b="1" dirty="0">
                <a:solidFill>
                  <a:schemeClr val="bg1"/>
                </a:solidFill>
              </a:rPr>
              <a:t>push button</a:t>
            </a:r>
            <a:r>
              <a:rPr lang="en-US" sz="2000" dirty="0">
                <a:solidFill>
                  <a:schemeClr val="bg1"/>
                </a:solidFill>
              </a:rPr>
              <a:t> is a simple, mechanical switch that completes an electrical circuit when pressed. It typically has </a:t>
            </a:r>
            <a:r>
              <a:rPr lang="en-US" sz="2000" b="1" dirty="0">
                <a:solidFill>
                  <a:schemeClr val="bg1"/>
                </a:solidFill>
              </a:rPr>
              <a:t>two states</a:t>
            </a:r>
            <a:r>
              <a:rPr lang="en-US" sz="2000" dirty="0">
                <a:solidFill>
                  <a:schemeClr val="bg1"/>
                </a:solidFill>
              </a:rPr>
              <a:t>: </a:t>
            </a:r>
            <a:r>
              <a:rPr lang="en-US" sz="2000" b="1" dirty="0">
                <a:solidFill>
                  <a:schemeClr val="bg1"/>
                </a:solidFill>
              </a:rPr>
              <a:t>pressed (closed)</a:t>
            </a:r>
            <a:r>
              <a:rPr lang="en-US" sz="2000" dirty="0">
                <a:solidFill>
                  <a:schemeClr val="bg1"/>
                </a:solidFill>
              </a:rPr>
              <a:t> and </a:t>
            </a:r>
            <a:r>
              <a:rPr lang="en-US" sz="2000" b="1" dirty="0">
                <a:solidFill>
                  <a:schemeClr val="bg1"/>
                </a:solidFill>
              </a:rPr>
              <a:t>released (open)</a:t>
            </a:r>
            <a:r>
              <a:rPr lang="en-US" sz="2000" dirty="0">
                <a:solidFill>
                  <a:schemeClr val="bg1"/>
                </a:solidFill>
              </a:rPr>
              <a:t>. Commonly used in electronics for user input, it sends a signal to a microcontroller (like an Arduino) when pressed. Applications include </a:t>
            </a:r>
            <a:r>
              <a:rPr lang="en-US" sz="2000" b="1" dirty="0">
                <a:solidFill>
                  <a:schemeClr val="bg1"/>
                </a:solidFill>
              </a:rPr>
              <a:t>reset buttons</a:t>
            </a:r>
            <a:r>
              <a:rPr lang="en-US" sz="2000" dirty="0">
                <a:solidFill>
                  <a:schemeClr val="bg1"/>
                </a:solidFill>
              </a:rPr>
              <a:t>, </a:t>
            </a:r>
            <a:r>
              <a:rPr lang="en-US" sz="2000" b="1" dirty="0">
                <a:solidFill>
                  <a:schemeClr val="bg1"/>
                </a:solidFill>
              </a:rPr>
              <a:t>mode selection</a:t>
            </a:r>
            <a:r>
              <a:rPr lang="en-US" sz="2000" dirty="0">
                <a:solidFill>
                  <a:schemeClr val="bg1"/>
                </a:solidFill>
              </a:rPr>
              <a:t>, and </a:t>
            </a:r>
            <a:r>
              <a:rPr lang="en-US" sz="2000" b="1" dirty="0">
                <a:solidFill>
                  <a:schemeClr val="bg1"/>
                </a:solidFill>
              </a:rPr>
              <a:t>turning devices on/off</a:t>
            </a:r>
            <a:r>
              <a:rPr lang="en-US" sz="2000" dirty="0">
                <a:solidFill>
                  <a:schemeClr val="bg1"/>
                </a:solidFill>
              </a:rPr>
              <a:t>.</a:t>
            </a:r>
            <a:endParaRPr lang="en-IN" sz="2000" dirty="0">
              <a:solidFill>
                <a:schemeClr val="bg1"/>
              </a:solidFill>
            </a:endParaRPr>
          </a:p>
        </p:txBody>
      </p:sp>
      <p:pic>
        <p:nvPicPr>
          <p:cNvPr id="4" name="Picture 3">
            <a:extLst>
              <a:ext uri="{FF2B5EF4-FFF2-40B4-BE49-F238E27FC236}">
                <a16:creationId xmlns:a16="http://schemas.microsoft.com/office/drawing/2014/main" id="{810FEB18-1523-90BF-181C-356E15926B40}"/>
              </a:ext>
            </a:extLst>
          </p:cNvPr>
          <p:cNvPicPr>
            <a:picLocks noChangeAspect="1"/>
          </p:cNvPicPr>
          <p:nvPr/>
        </p:nvPicPr>
        <p:blipFill>
          <a:blip r:embed="rId2"/>
          <a:stretch>
            <a:fillRect/>
          </a:stretch>
        </p:blipFill>
        <p:spPr>
          <a:xfrm>
            <a:off x="8288696" y="1827832"/>
            <a:ext cx="2600129" cy="1619996"/>
          </a:xfrm>
          <a:prstGeom prst="rect">
            <a:avLst/>
          </a:prstGeom>
          <a:ln>
            <a:noFill/>
          </a:ln>
          <a:effectLst>
            <a:softEdge rad="112500"/>
          </a:effectLst>
        </p:spPr>
      </p:pic>
      <p:sp>
        <p:nvSpPr>
          <p:cNvPr id="5" name="TextBox 4">
            <a:extLst>
              <a:ext uri="{FF2B5EF4-FFF2-40B4-BE49-F238E27FC236}">
                <a16:creationId xmlns:a16="http://schemas.microsoft.com/office/drawing/2014/main" id="{B0FE89D9-B278-8A9E-768B-CC7A99F97A6A}"/>
              </a:ext>
            </a:extLst>
          </p:cNvPr>
          <p:cNvSpPr txBox="1"/>
          <p:nvPr/>
        </p:nvSpPr>
        <p:spPr>
          <a:xfrm>
            <a:off x="522515" y="129187"/>
            <a:ext cx="3801938" cy="523220"/>
          </a:xfrm>
          <a:prstGeom prst="rect">
            <a:avLst/>
          </a:prstGeom>
          <a:noFill/>
        </p:spPr>
        <p:txBody>
          <a:bodyPr wrap="none" rtlCol="0">
            <a:spAutoFit/>
          </a:bodyPr>
          <a:lstStyle/>
          <a:p>
            <a:pPr marL="457200" indent="-457200">
              <a:buFont typeface="Arial Black" panose="020B0A04020102020204" pitchFamily="34" charset="0"/>
              <a:buChar char="∞"/>
            </a:pPr>
            <a:r>
              <a:rPr lang="en-US" sz="2800" dirty="0">
                <a:solidFill>
                  <a:schemeClr val="bg1"/>
                </a:solidFill>
                <a:latin typeface="Arial Black" panose="020B0A04020102020204" pitchFamily="34" charset="0"/>
              </a:rPr>
              <a:t>PUSH BUTTON :</a:t>
            </a:r>
            <a:endParaRPr lang="en-IN" sz="2800"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3794D261-A095-1C98-4287-8D421E144303}"/>
              </a:ext>
            </a:extLst>
          </p:cNvPr>
          <p:cNvSpPr txBox="1"/>
          <p:nvPr/>
        </p:nvSpPr>
        <p:spPr>
          <a:xfrm>
            <a:off x="659091" y="2915112"/>
            <a:ext cx="3665362" cy="523220"/>
          </a:xfrm>
          <a:prstGeom prst="rect">
            <a:avLst/>
          </a:prstGeom>
          <a:noFill/>
        </p:spPr>
        <p:txBody>
          <a:bodyPr wrap="none" rtlCol="0">
            <a:spAutoFit/>
          </a:bodyPr>
          <a:lstStyle/>
          <a:p>
            <a:pPr marL="457200" indent="-457200">
              <a:buFont typeface="Arial Black" panose="020B0A04020102020204" pitchFamily="34" charset="0"/>
              <a:buChar char="∞"/>
            </a:pPr>
            <a:r>
              <a:rPr lang="en-US" sz="2800" dirty="0">
                <a:solidFill>
                  <a:schemeClr val="bg1"/>
                </a:solidFill>
                <a:latin typeface="Arial Black" panose="020B0A04020102020204" pitchFamily="34" charset="0"/>
              </a:rPr>
              <a:t>BREADBOARD :</a:t>
            </a:r>
            <a:endParaRPr lang="en-IN" sz="28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id="{4B390C89-7449-BACE-8559-D1CA4C50315B}"/>
              </a:ext>
            </a:extLst>
          </p:cNvPr>
          <p:cNvSpPr txBox="1"/>
          <p:nvPr/>
        </p:nvSpPr>
        <p:spPr>
          <a:xfrm>
            <a:off x="269032" y="3429000"/>
            <a:ext cx="11653935" cy="1754326"/>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A </a:t>
            </a:r>
            <a:r>
              <a:rPr lang="en-US" b="1" dirty="0">
                <a:solidFill>
                  <a:schemeClr val="bg1"/>
                </a:solidFill>
              </a:rPr>
              <a:t>breadboard</a:t>
            </a:r>
            <a:r>
              <a:rPr lang="en-US" dirty="0">
                <a:solidFill>
                  <a:schemeClr val="bg1"/>
                </a:solidFill>
              </a:rPr>
              <a:t> is a reusable platform used for </a:t>
            </a:r>
            <a:r>
              <a:rPr lang="en-US" b="1" dirty="0">
                <a:solidFill>
                  <a:schemeClr val="bg1"/>
                </a:solidFill>
              </a:rPr>
              <a:t>prototyping electronic circuits</a:t>
            </a:r>
            <a:r>
              <a:rPr lang="en-US" dirty="0">
                <a:solidFill>
                  <a:schemeClr val="bg1"/>
                </a:solidFill>
              </a:rPr>
              <a:t> without soldering. It has a grid of holes with </a:t>
            </a:r>
            <a:r>
              <a:rPr lang="en-US" b="1" dirty="0">
                <a:solidFill>
                  <a:schemeClr val="bg1"/>
                </a:solidFill>
              </a:rPr>
              <a:t>metal strips underneath</a:t>
            </a:r>
            <a:r>
              <a:rPr lang="en-US" dirty="0">
                <a:solidFill>
                  <a:schemeClr val="bg1"/>
                </a:solidFill>
              </a:rPr>
              <a:t> that connect specific rows or columns, allowing components like </a:t>
            </a:r>
            <a:r>
              <a:rPr lang="en-US" b="1" dirty="0">
                <a:solidFill>
                  <a:schemeClr val="bg1"/>
                </a:solidFill>
              </a:rPr>
              <a:t>resistors, LEDs, and microcontrollers</a:t>
            </a:r>
            <a:r>
              <a:rPr lang="en-US" dirty="0">
                <a:solidFill>
                  <a:schemeClr val="bg1"/>
                </a:solidFill>
              </a:rPr>
              <a:t> to be easily inserted and connected. Breadboards are ideal for testing circuits and making quick modifications, making them popular for prototyping and learning electronics</a:t>
            </a:r>
          </a:p>
          <a:p>
            <a:endParaRPr lang="en-IN" dirty="0">
              <a:solidFill>
                <a:schemeClr val="bg1"/>
              </a:solidFill>
            </a:endParaRPr>
          </a:p>
        </p:txBody>
      </p:sp>
      <p:pic>
        <p:nvPicPr>
          <p:cNvPr id="8" name="Picture 7">
            <a:extLst>
              <a:ext uri="{FF2B5EF4-FFF2-40B4-BE49-F238E27FC236}">
                <a16:creationId xmlns:a16="http://schemas.microsoft.com/office/drawing/2014/main" id="{D8C53515-CD4D-6BDA-66A9-9BC8FCDCCF31}"/>
              </a:ext>
            </a:extLst>
          </p:cNvPr>
          <p:cNvPicPr>
            <a:picLocks noChangeAspect="1"/>
          </p:cNvPicPr>
          <p:nvPr/>
        </p:nvPicPr>
        <p:blipFill>
          <a:blip r:embed="rId3"/>
          <a:srcRect l="15465" t="15029" r="13228" b="22410"/>
          <a:stretch/>
        </p:blipFill>
        <p:spPr>
          <a:xfrm>
            <a:off x="7847045" y="4868659"/>
            <a:ext cx="3041780" cy="1914696"/>
          </a:xfrm>
          <a:prstGeom prst="rect">
            <a:avLst/>
          </a:prstGeom>
          <a:ln>
            <a:noFill/>
          </a:ln>
          <a:effectLst>
            <a:softEdge rad="112500"/>
          </a:effectLst>
        </p:spPr>
      </p:pic>
    </p:spTree>
    <p:extLst>
      <p:ext uri="{BB962C8B-B14F-4D97-AF65-F5344CB8AC3E}">
        <p14:creationId xmlns:p14="http://schemas.microsoft.com/office/powerpoint/2010/main" val="1507126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B5982F-FAA7-C9B6-1055-AC9EFBC07EA9}"/>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3" name="Picture 2">
            <a:extLst>
              <a:ext uri="{FF2B5EF4-FFF2-40B4-BE49-F238E27FC236}">
                <a16:creationId xmlns:a16="http://schemas.microsoft.com/office/drawing/2014/main" id="{39BF131D-CB00-862E-C631-F008D4C32B6D}"/>
              </a:ext>
            </a:extLst>
          </p:cNvPr>
          <p:cNvPicPr>
            <a:picLocks noChangeAspect="1"/>
          </p:cNvPicPr>
          <p:nvPr/>
        </p:nvPicPr>
        <p:blipFill>
          <a:blip r:embed="rId2"/>
          <a:stretch>
            <a:fillRect/>
          </a:stretch>
        </p:blipFill>
        <p:spPr>
          <a:xfrm>
            <a:off x="4432300" y="348132"/>
            <a:ext cx="7023100" cy="6161735"/>
          </a:xfrm>
          <a:prstGeom prst="rect">
            <a:avLst/>
          </a:prstGeom>
          <a:ln>
            <a:noFill/>
          </a:ln>
          <a:effectLst>
            <a:softEdge rad="112500"/>
          </a:effectLst>
        </p:spPr>
      </p:pic>
      <p:sp>
        <p:nvSpPr>
          <p:cNvPr id="4" name="Rectangle 3">
            <a:extLst>
              <a:ext uri="{FF2B5EF4-FFF2-40B4-BE49-F238E27FC236}">
                <a16:creationId xmlns:a16="http://schemas.microsoft.com/office/drawing/2014/main" id="{18C93C4C-6D76-A15B-9F5D-405ECD4ACF95}"/>
              </a:ext>
            </a:extLst>
          </p:cNvPr>
          <p:cNvSpPr/>
          <p:nvPr/>
        </p:nvSpPr>
        <p:spPr>
          <a:xfrm>
            <a:off x="7417837" y="2920482"/>
            <a:ext cx="2155371" cy="289249"/>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669BD1A-D9E2-E6A4-2346-748C79B423F0}"/>
              </a:ext>
            </a:extLst>
          </p:cNvPr>
          <p:cNvSpPr/>
          <p:nvPr/>
        </p:nvSpPr>
        <p:spPr>
          <a:xfrm>
            <a:off x="8238931" y="1800809"/>
            <a:ext cx="2640563" cy="494522"/>
          </a:xfrm>
          <a:prstGeom prst="rect">
            <a:avLst/>
          </a:prstGeom>
          <a:solidFill>
            <a:srgbClr val="7A912A"/>
          </a:solidFill>
          <a:ln>
            <a:solidFill>
              <a:srgbClr val="7B97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16x2 LCD DISPLAY</a:t>
            </a:r>
            <a:endParaRPr lang="en-IN" dirty="0"/>
          </a:p>
        </p:txBody>
      </p:sp>
      <p:sp>
        <p:nvSpPr>
          <p:cNvPr id="6" name="Rectangle 5">
            <a:extLst>
              <a:ext uri="{FF2B5EF4-FFF2-40B4-BE49-F238E27FC236}">
                <a16:creationId xmlns:a16="http://schemas.microsoft.com/office/drawing/2014/main" id="{DBF4B1BC-F440-0AE5-AE20-6A167FEC9370}"/>
              </a:ext>
            </a:extLst>
          </p:cNvPr>
          <p:cNvSpPr/>
          <p:nvPr/>
        </p:nvSpPr>
        <p:spPr>
          <a:xfrm>
            <a:off x="224711" y="2048070"/>
            <a:ext cx="3736920" cy="1754326"/>
          </a:xfrm>
          <a:prstGeom prst="rect">
            <a:avLst/>
          </a:prstGeom>
          <a:noFill/>
        </p:spPr>
        <p:txBody>
          <a:bodyPr wrap="none" lIns="91440" tIns="45720" rIns="91440" bIns="45720">
            <a:spAutoFit/>
          </a:bodyPr>
          <a:lstStyle/>
          <a:p>
            <a:pPr marL="685800" indent="-685800" algn="ctr">
              <a:buFont typeface="Arial" panose="020B0604020202020204" pitchFamily="34" charset="0"/>
              <a:buChar char="∞"/>
            </a:pP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CIRCUIT</a:t>
            </a:r>
          </a:p>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DIAGRAM</a:t>
            </a:r>
          </a:p>
        </p:txBody>
      </p:sp>
    </p:spTree>
    <p:extLst>
      <p:ext uri="{BB962C8B-B14F-4D97-AF65-F5344CB8AC3E}">
        <p14:creationId xmlns:p14="http://schemas.microsoft.com/office/powerpoint/2010/main" val="418731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B0EC5-2746-8211-561C-924457DF5711}"/>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3" name="TextBox 2">
            <a:extLst>
              <a:ext uri="{FF2B5EF4-FFF2-40B4-BE49-F238E27FC236}">
                <a16:creationId xmlns:a16="http://schemas.microsoft.com/office/drawing/2014/main" id="{C8B4FF93-BF5B-40A1-D311-B8E908AF4E58}"/>
              </a:ext>
            </a:extLst>
          </p:cNvPr>
          <p:cNvSpPr txBox="1"/>
          <p:nvPr/>
        </p:nvSpPr>
        <p:spPr>
          <a:xfrm>
            <a:off x="345233" y="401216"/>
            <a:ext cx="3350597"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bg1"/>
                </a:solidFill>
              </a:rPr>
              <a:t>BLOCK DIAGRAM : </a:t>
            </a:r>
            <a:endParaRPr lang="en-IN" sz="2400" dirty="0">
              <a:solidFill>
                <a:schemeClr val="bg1"/>
              </a:solidFill>
            </a:endParaRPr>
          </a:p>
        </p:txBody>
      </p:sp>
      <p:pic>
        <p:nvPicPr>
          <p:cNvPr id="4" name="Picture 3">
            <a:extLst>
              <a:ext uri="{FF2B5EF4-FFF2-40B4-BE49-F238E27FC236}">
                <a16:creationId xmlns:a16="http://schemas.microsoft.com/office/drawing/2014/main" id="{FCAE016B-0058-C19A-E831-DFF4E1DBC875}"/>
              </a:ext>
            </a:extLst>
          </p:cNvPr>
          <p:cNvPicPr>
            <a:picLocks noChangeAspect="1"/>
          </p:cNvPicPr>
          <p:nvPr/>
        </p:nvPicPr>
        <p:blipFill>
          <a:blip r:embed="rId2"/>
          <a:stretch>
            <a:fillRect/>
          </a:stretch>
        </p:blipFill>
        <p:spPr>
          <a:xfrm>
            <a:off x="2459005" y="1085850"/>
            <a:ext cx="8039100" cy="5229225"/>
          </a:xfrm>
          <a:prstGeom prst="rect">
            <a:avLst/>
          </a:prstGeom>
          <a:ln>
            <a:noFill/>
          </a:ln>
          <a:effectLst>
            <a:softEdge rad="112500"/>
          </a:effectLst>
        </p:spPr>
      </p:pic>
    </p:spTree>
    <p:extLst>
      <p:ext uri="{BB962C8B-B14F-4D97-AF65-F5344CB8AC3E}">
        <p14:creationId xmlns:p14="http://schemas.microsoft.com/office/powerpoint/2010/main" val="203500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BBA3A-7895-79E9-DA23-CB0CBEB09FA0}"/>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3" name="TextBox 2">
            <a:extLst>
              <a:ext uri="{FF2B5EF4-FFF2-40B4-BE49-F238E27FC236}">
                <a16:creationId xmlns:a16="http://schemas.microsoft.com/office/drawing/2014/main" id="{285586C9-9B66-5F4D-FB36-F36E97CFCD52}"/>
              </a:ext>
            </a:extLst>
          </p:cNvPr>
          <p:cNvSpPr txBox="1"/>
          <p:nvPr/>
        </p:nvSpPr>
        <p:spPr>
          <a:xfrm>
            <a:off x="317241" y="307911"/>
            <a:ext cx="4380302"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rPr>
              <a:t>CODE OVERVIEW :</a:t>
            </a:r>
            <a:endParaRPr lang="en-IN" sz="3200" dirty="0">
              <a:solidFill>
                <a:schemeClr val="bg1"/>
              </a:solidFill>
            </a:endParaRPr>
          </a:p>
        </p:txBody>
      </p:sp>
      <p:pic>
        <p:nvPicPr>
          <p:cNvPr id="5" name="Picture 4">
            <a:extLst>
              <a:ext uri="{FF2B5EF4-FFF2-40B4-BE49-F238E27FC236}">
                <a16:creationId xmlns:a16="http://schemas.microsoft.com/office/drawing/2014/main" id="{2A48404D-E5AB-AEC6-48D9-AE95CD70CC28}"/>
              </a:ext>
            </a:extLst>
          </p:cNvPr>
          <p:cNvPicPr>
            <a:picLocks noChangeAspect="1"/>
          </p:cNvPicPr>
          <p:nvPr/>
        </p:nvPicPr>
        <p:blipFill>
          <a:blip r:embed="rId2"/>
          <a:stretch>
            <a:fillRect/>
          </a:stretch>
        </p:blipFill>
        <p:spPr>
          <a:xfrm>
            <a:off x="7032171" y="92327"/>
            <a:ext cx="5066523" cy="3145971"/>
          </a:xfrm>
          <a:prstGeom prst="rect">
            <a:avLst/>
          </a:prstGeom>
        </p:spPr>
      </p:pic>
      <p:sp>
        <p:nvSpPr>
          <p:cNvPr id="6" name="TextBox 5">
            <a:extLst>
              <a:ext uri="{FF2B5EF4-FFF2-40B4-BE49-F238E27FC236}">
                <a16:creationId xmlns:a16="http://schemas.microsoft.com/office/drawing/2014/main" id="{0072F4B6-0655-E419-8977-91ED4177EC1C}"/>
              </a:ext>
            </a:extLst>
          </p:cNvPr>
          <p:cNvSpPr txBox="1"/>
          <p:nvPr/>
        </p:nvSpPr>
        <p:spPr>
          <a:xfrm>
            <a:off x="317241" y="1203648"/>
            <a:ext cx="6186196" cy="830997"/>
          </a:xfrm>
          <a:prstGeom prst="rect">
            <a:avLst/>
          </a:prstGeom>
          <a:noFill/>
        </p:spPr>
        <p:txBody>
          <a:bodyPr wrap="square" rtlCol="0">
            <a:spAutoFit/>
          </a:bodyPr>
          <a:lstStyle/>
          <a:p>
            <a:r>
              <a:rPr lang="en-US" sz="2400" dirty="0">
                <a:solidFill>
                  <a:schemeClr val="bg1"/>
                </a:solidFill>
              </a:rPr>
              <a:t>Code – Arduino IDE</a:t>
            </a:r>
          </a:p>
          <a:p>
            <a:r>
              <a:rPr lang="en-US" sz="2400" dirty="0">
                <a:solidFill>
                  <a:schemeClr val="bg1"/>
                </a:solidFill>
              </a:rPr>
              <a:t>Libraries : tiny GPS,  software serial , wire</a:t>
            </a:r>
            <a:endParaRPr lang="en-IN" sz="2400" dirty="0">
              <a:solidFill>
                <a:schemeClr val="bg1"/>
              </a:solidFill>
            </a:endParaRPr>
          </a:p>
        </p:txBody>
      </p:sp>
      <p:pic>
        <p:nvPicPr>
          <p:cNvPr id="8" name="Picture 7">
            <a:extLst>
              <a:ext uri="{FF2B5EF4-FFF2-40B4-BE49-F238E27FC236}">
                <a16:creationId xmlns:a16="http://schemas.microsoft.com/office/drawing/2014/main" id="{16EC956A-1139-8855-8536-9A95A47AEA60}"/>
              </a:ext>
            </a:extLst>
          </p:cNvPr>
          <p:cNvPicPr>
            <a:picLocks noChangeAspect="1"/>
          </p:cNvPicPr>
          <p:nvPr/>
        </p:nvPicPr>
        <p:blipFill>
          <a:blip r:embed="rId3"/>
          <a:stretch>
            <a:fillRect/>
          </a:stretch>
        </p:blipFill>
        <p:spPr>
          <a:xfrm>
            <a:off x="167952" y="2429491"/>
            <a:ext cx="6699379" cy="4068146"/>
          </a:xfrm>
          <a:prstGeom prst="rect">
            <a:avLst/>
          </a:prstGeom>
        </p:spPr>
      </p:pic>
      <p:sp>
        <p:nvSpPr>
          <p:cNvPr id="10" name="TextBox 9">
            <a:extLst>
              <a:ext uri="{FF2B5EF4-FFF2-40B4-BE49-F238E27FC236}">
                <a16:creationId xmlns:a16="http://schemas.microsoft.com/office/drawing/2014/main" id="{10587522-8CA1-0C6C-BA2A-1310ED8EB3CA}"/>
              </a:ext>
            </a:extLst>
          </p:cNvPr>
          <p:cNvSpPr txBox="1"/>
          <p:nvPr/>
        </p:nvSpPr>
        <p:spPr>
          <a:xfrm>
            <a:off x="7257416" y="3825550"/>
            <a:ext cx="4673325" cy="1754326"/>
          </a:xfrm>
          <a:prstGeom prst="rect">
            <a:avLst/>
          </a:prstGeom>
          <a:noFill/>
        </p:spPr>
        <p:txBody>
          <a:bodyPr wrap="square" rtlCol="0">
            <a:spAutoFit/>
          </a:bodyPr>
          <a:lstStyle/>
          <a:p>
            <a:pPr marL="285750" indent="-285750">
              <a:buFont typeface="Arial" panose="020B0604020202020204" pitchFamily="34" charset="0"/>
              <a:buChar char="α"/>
            </a:pPr>
            <a:r>
              <a:rPr lang="en-US" dirty="0">
                <a:solidFill>
                  <a:schemeClr val="bg1"/>
                </a:solidFill>
              </a:rPr>
              <a:t>The code has been made when the push </a:t>
            </a:r>
          </a:p>
          <a:p>
            <a:r>
              <a:rPr lang="en-US" dirty="0">
                <a:solidFill>
                  <a:schemeClr val="bg1"/>
                </a:solidFill>
              </a:rPr>
              <a:t>     Button is pressed </a:t>
            </a:r>
          </a:p>
          <a:p>
            <a:pPr marL="285750" indent="-285750">
              <a:buFont typeface="Arial" panose="020B0604020202020204" pitchFamily="34" charset="0"/>
              <a:buChar char="α"/>
            </a:pPr>
            <a:endParaRPr lang="en-US" dirty="0">
              <a:solidFill>
                <a:schemeClr val="bg1"/>
              </a:solidFill>
            </a:endParaRPr>
          </a:p>
          <a:p>
            <a:pPr marL="285750" indent="-285750">
              <a:buFont typeface="Arial" panose="020B0604020202020204" pitchFamily="34" charset="0"/>
              <a:buChar char="α"/>
            </a:pPr>
            <a:r>
              <a:rPr lang="en-US" dirty="0">
                <a:solidFill>
                  <a:schemeClr val="bg1"/>
                </a:solidFill>
              </a:rPr>
              <a:t>The location will sends to our mobile  </a:t>
            </a:r>
          </a:p>
          <a:p>
            <a:pPr marL="285750" indent="-285750">
              <a:buFont typeface="Arial" panose="020B0604020202020204" pitchFamily="34" charset="0"/>
              <a:buChar char="α"/>
            </a:pPr>
            <a:endParaRPr lang="en-US" dirty="0">
              <a:solidFill>
                <a:schemeClr val="bg1"/>
              </a:solidFill>
            </a:endParaRPr>
          </a:p>
          <a:p>
            <a:pPr marL="285750" indent="-285750">
              <a:buFont typeface="Arial" panose="020B0604020202020204" pitchFamily="34" charset="0"/>
              <a:buChar char="α"/>
            </a:pPr>
            <a:r>
              <a:rPr lang="en-US" dirty="0">
                <a:solidFill>
                  <a:schemeClr val="bg1"/>
                </a:solidFill>
              </a:rPr>
              <a:t>It is made in Arduino IDE platform </a:t>
            </a:r>
            <a:endParaRPr lang="en-IN" dirty="0">
              <a:solidFill>
                <a:schemeClr val="bg1"/>
              </a:solidFill>
            </a:endParaRPr>
          </a:p>
        </p:txBody>
      </p:sp>
    </p:spTree>
    <p:extLst>
      <p:ext uri="{BB962C8B-B14F-4D97-AF65-F5344CB8AC3E}">
        <p14:creationId xmlns:p14="http://schemas.microsoft.com/office/powerpoint/2010/main" val="1040847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50C027-0904-AF9E-CF98-FCF191A81FEF}"/>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3" name="TextBox 2">
            <a:extLst>
              <a:ext uri="{FF2B5EF4-FFF2-40B4-BE49-F238E27FC236}">
                <a16:creationId xmlns:a16="http://schemas.microsoft.com/office/drawing/2014/main" id="{4EF7B325-70C1-0DC4-8574-DB6EE8D40FE4}"/>
              </a:ext>
            </a:extLst>
          </p:cNvPr>
          <p:cNvSpPr txBox="1"/>
          <p:nvPr/>
        </p:nvSpPr>
        <p:spPr>
          <a:xfrm>
            <a:off x="289249" y="289249"/>
            <a:ext cx="3023119"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Applications</a:t>
            </a:r>
          </a:p>
        </p:txBody>
      </p:sp>
      <p:sp>
        <p:nvSpPr>
          <p:cNvPr id="4" name="TextBox 3">
            <a:extLst>
              <a:ext uri="{FF2B5EF4-FFF2-40B4-BE49-F238E27FC236}">
                <a16:creationId xmlns:a16="http://schemas.microsoft.com/office/drawing/2014/main" id="{EDDBC6FF-AABB-89CF-DF5F-A51747F0B0AB}"/>
              </a:ext>
            </a:extLst>
          </p:cNvPr>
          <p:cNvSpPr txBox="1"/>
          <p:nvPr/>
        </p:nvSpPr>
        <p:spPr>
          <a:xfrm>
            <a:off x="401217" y="1063690"/>
            <a:ext cx="11790783" cy="1908215"/>
          </a:xfrm>
          <a:prstGeom prst="rect">
            <a:avLst/>
          </a:prstGeom>
          <a:noFill/>
        </p:spPr>
        <p:txBody>
          <a:bodyPr wrap="square" rtlCol="0">
            <a:spAutoFit/>
          </a:bodyPr>
          <a:lstStyle/>
          <a:p>
            <a:r>
              <a:rPr lang="en-US" sz="2000" b="1" dirty="0">
                <a:solidFill>
                  <a:schemeClr val="bg1"/>
                </a:solidFill>
              </a:rPr>
              <a:t>Real-Time Location Tracking</a:t>
            </a:r>
          </a:p>
          <a:p>
            <a:pPr>
              <a:buFont typeface="Arial" panose="020B0604020202020204" pitchFamily="34" charset="0"/>
              <a:buChar char="•"/>
            </a:pPr>
            <a:r>
              <a:rPr lang="en-US" sz="2000" b="1" dirty="0">
                <a:solidFill>
                  <a:schemeClr val="bg1"/>
                </a:solidFill>
              </a:rPr>
              <a:t>Emergency Location Sharing</a:t>
            </a:r>
            <a:r>
              <a:rPr lang="en-US" sz="2000" dirty="0">
                <a:solidFill>
                  <a:schemeClr val="bg1"/>
                </a:solidFill>
              </a:rPr>
              <a:t>: If the user is in danger, pressing the button sends their exact GPS coordinates via SMS to pre-configured contacts, helping family or authorities to respond quickly.</a:t>
            </a:r>
          </a:p>
          <a:p>
            <a:pPr>
              <a:buFont typeface="Arial" panose="020B0604020202020204" pitchFamily="34" charset="0"/>
              <a:buChar char="•"/>
            </a:pPr>
            <a:r>
              <a:rPr lang="en-US" sz="2000" b="1" dirty="0">
                <a:solidFill>
                  <a:schemeClr val="bg1"/>
                </a:solidFill>
              </a:rPr>
              <a:t>Continuous Tracking</a:t>
            </a:r>
            <a:r>
              <a:rPr lang="en-US" sz="2000" dirty="0">
                <a:solidFill>
                  <a:schemeClr val="bg1"/>
                </a:solidFill>
              </a:rPr>
              <a:t>: It can continuously send location updates at intervals, useful in situations where constant monitoring is necessary for safety.</a:t>
            </a:r>
          </a:p>
          <a:p>
            <a:endParaRPr lang="en-IN" dirty="0"/>
          </a:p>
        </p:txBody>
      </p:sp>
      <p:sp>
        <p:nvSpPr>
          <p:cNvPr id="5" name="TextBox 4">
            <a:extLst>
              <a:ext uri="{FF2B5EF4-FFF2-40B4-BE49-F238E27FC236}">
                <a16:creationId xmlns:a16="http://schemas.microsoft.com/office/drawing/2014/main" id="{7A591BDE-EFE7-F988-7FB3-D138B70448B7}"/>
              </a:ext>
            </a:extLst>
          </p:cNvPr>
          <p:cNvSpPr txBox="1"/>
          <p:nvPr/>
        </p:nvSpPr>
        <p:spPr>
          <a:xfrm>
            <a:off x="289249" y="2971905"/>
            <a:ext cx="11790783" cy="1323439"/>
          </a:xfrm>
          <a:prstGeom prst="rect">
            <a:avLst/>
          </a:prstGeom>
          <a:noFill/>
        </p:spPr>
        <p:txBody>
          <a:bodyPr wrap="square" rtlCol="0">
            <a:spAutoFit/>
          </a:bodyPr>
          <a:lstStyle/>
          <a:p>
            <a:r>
              <a:rPr lang="en-US" sz="2000" b="1" dirty="0">
                <a:solidFill>
                  <a:schemeClr val="bg1"/>
                </a:solidFill>
              </a:rPr>
              <a:t>SOS Alerts for Rapid Assistance</a:t>
            </a:r>
          </a:p>
          <a:p>
            <a:pPr>
              <a:buFont typeface="Arial" panose="020B0604020202020204" pitchFamily="34" charset="0"/>
              <a:buChar char="•"/>
            </a:pPr>
            <a:r>
              <a:rPr lang="en-US" sz="2000" b="1" dirty="0">
                <a:solidFill>
                  <a:schemeClr val="bg1"/>
                </a:solidFill>
              </a:rPr>
              <a:t>Single-Button Emergency Alert</a:t>
            </a:r>
            <a:r>
              <a:rPr lang="en-US" sz="2000" dirty="0">
                <a:solidFill>
                  <a:schemeClr val="bg1"/>
                </a:solidFill>
              </a:rPr>
              <a:t>: The emergency button can send a distress signal with the location, enabling a quick and discreet way to call for help in threatening situations.</a:t>
            </a:r>
          </a:p>
          <a:p>
            <a:endParaRPr lang="en-IN" sz="2000" dirty="0">
              <a:solidFill>
                <a:schemeClr val="bg1"/>
              </a:solidFill>
            </a:endParaRPr>
          </a:p>
        </p:txBody>
      </p:sp>
      <p:sp>
        <p:nvSpPr>
          <p:cNvPr id="6" name="TextBox 5">
            <a:extLst>
              <a:ext uri="{FF2B5EF4-FFF2-40B4-BE49-F238E27FC236}">
                <a16:creationId xmlns:a16="http://schemas.microsoft.com/office/drawing/2014/main" id="{981677A3-C95C-3D4A-3D13-DB99229A1F91}"/>
              </a:ext>
            </a:extLst>
          </p:cNvPr>
          <p:cNvSpPr txBox="1"/>
          <p:nvPr/>
        </p:nvSpPr>
        <p:spPr>
          <a:xfrm>
            <a:off x="401217" y="4331122"/>
            <a:ext cx="11532636" cy="1323439"/>
          </a:xfrm>
          <a:prstGeom prst="rect">
            <a:avLst/>
          </a:prstGeom>
          <a:noFill/>
        </p:spPr>
        <p:txBody>
          <a:bodyPr wrap="square" rtlCol="0">
            <a:spAutoFit/>
          </a:bodyPr>
          <a:lstStyle/>
          <a:p>
            <a:r>
              <a:rPr lang="en-US" sz="2000" b="1" dirty="0">
                <a:solidFill>
                  <a:schemeClr val="bg1"/>
                </a:solidFill>
              </a:rPr>
              <a:t>Travel Safety Tool</a:t>
            </a:r>
          </a:p>
          <a:p>
            <a:pPr>
              <a:buFont typeface="Arial" panose="020B0604020202020204" pitchFamily="34" charset="0"/>
              <a:buChar char="•"/>
            </a:pPr>
            <a:r>
              <a:rPr lang="en-US" sz="2000" b="1" dirty="0">
                <a:solidFill>
                  <a:schemeClr val="bg1"/>
                </a:solidFill>
              </a:rPr>
              <a:t>Safety for Travelers</a:t>
            </a:r>
            <a:r>
              <a:rPr lang="en-US" sz="2000" dirty="0">
                <a:solidFill>
                  <a:schemeClr val="bg1"/>
                </a:solidFill>
              </a:rPr>
              <a:t>: Useful for women traveling alone or in unfamiliar areas. The tracker provides peace of mind by allowing them to share their location with family or friends in real-time.</a:t>
            </a:r>
          </a:p>
          <a:p>
            <a:endParaRPr lang="en-IN" sz="2000" dirty="0">
              <a:solidFill>
                <a:schemeClr val="bg1"/>
              </a:solidFill>
            </a:endParaRPr>
          </a:p>
        </p:txBody>
      </p:sp>
    </p:spTree>
    <p:extLst>
      <p:ext uri="{BB962C8B-B14F-4D97-AF65-F5344CB8AC3E}">
        <p14:creationId xmlns:p14="http://schemas.microsoft.com/office/powerpoint/2010/main" val="3029837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849D61-18BF-7999-A0F7-02F6850BFAC1}"/>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3" name="TextBox 2">
            <a:extLst>
              <a:ext uri="{FF2B5EF4-FFF2-40B4-BE49-F238E27FC236}">
                <a16:creationId xmlns:a16="http://schemas.microsoft.com/office/drawing/2014/main" id="{D2295A05-D4CF-BC95-6538-0EAA66151487}"/>
              </a:ext>
            </a:extLst>
          </p:cNvPr>
          <p:cNvSpPr txBox="1"/>
          <p:nvPr/>
        </p:nvSpPr>
        <p:spPr>
          <a:xfrm>
            <a:off x="466530" y="382555"/>
            <a:ext cx="307910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Conclusion :</a:t>
            </a:r>
            <a:endParaRPr lang="en-IN" sz="3200" dirty="0">
              <a:solidFill>
                <a:schemeClr val="bg1"/>
              </a:solidFill>
            </a:endParaRPr>
          </a:p>
        </p:txBody>
      </p:sp>
      <p:sp>
        <p:nvSpPr>
          <p:cNvPr id="4" name="TextBox 3">
            <a:extLst>
              <a:ext uri="{FF2B5EF4-FFF2-40B4-BE49-F238E27FC236}">
                <a16:creationId xmlns:a16="http://schemas.microsoft.com/office/drawing/2014/main" id="{69FEF3B6-833A-CCA4-3D59-5AE76343D232}"/>
              </a:ext>
            </a:extLst>
          </p:cNvPr>
          <p:cNvSpPr txBox="1"/>
          <p:nvPr/>
        </p:nvSpPr>
        <p:spPr>
          <a:xfrm>
            <a:off x="662475" y="1660849"/>
            <a:ext cx="10176069" cy="3785652"/>
          </a:xfrm>
          <a:prstGeom prst="rect">
            <a:avLst/>
          </a:prstGeom>
          <a:noFill/>
        </p:spPr>
        <p:txBody>
          <a:bodyPr wrap="square" rtlCol="0">
            <a:spAutoFit/>
          </a:bodyPr>
          <a:lstStyle/>
          <a:p>
            <a:r>
              <a:rPr lang="en-US" sz="2400" dirty="0">
                <a:solidFill>
                  <a:schemeClr val="bg1"/>
                </a:solidFill>
              </a:rPr>
              <a:t>In conclusion, the women safety Arduino GPS tracker is a valuable, accessible, and effective tool for enhancing personal security. By combining real-time GPS tracking, GSM communication, and an emergency button, this device provides quick location-sharing capabilities that can alert trusted contacts in case of emergencies. This project addresses the crucial need for safety and peace of mind, especially in uncertain or potentially dangerous situations. With further improvements, such as adding geofencing and optimizing battery life, it can be developed into a reliable, user-friendly solution for personal safety, making it a meaningful application of technology for social good.</a:t>
            </a:r>
            <a:endParaRPr lang="en-IN" sz="2400" dirty="0">
              <a:solidFill>
                <a:schemeClr val="bg1"/>
              </a:solidFill>
            </a:endParaRPr>
          </a:p>
        </p:txBody>
      </p:sp>
    </p:spTree>
    <p:extLst>
      <p:ext uri="{BB962C8B-B14F-4D97-AF65-F5344CB8AC3E}">
        <p14:creationId xmlns:p14="http://schemas.microsoft.com/office/powerpoint/2010/main" val="218066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5" name="TextBox 4">
            <a:extLst>
              <a:ext uri="{FF2B5EF4-FFF2-40B4-BE49-F238E27FC236}">
                <a16:creationId xmlns:a16="http://schemas.microsoft.com/office/drawing/2014/main" id="{606C5C1E-3E81-B0B6-9AE8-CCEF6247D727}"/>
              </a:ext>
            </a:extLst>
          </p:cNvPr>
          <p:cNvSpPr txBox="1"/>
          <p:nvPr/>
        </p:nvSpPr>
        <p:spPr>
          <a:xfrm>
            <a:off x="2565918" y="1446244"/>
            <a:ext cx="9532776" cy="1015663"/>
          </a:xfrm>
          <a:prstGeom prst="rect">
            <a:avLst/>
          </a:prstGeom>
          <a:noFill/>
        </p:spPr>
        <p:txBody>
          <a:bodyPr wrap="square" rtlCol="0">
            <a:spAutoFit/>
          </a:bodyPr>
          <a:lstStyle/>
          <a:p>
            <a:r>
              <a:rPr lang="en-US" sz="2000" dirty="0">
                <a:solidFill>
                  <a:schemeClr val="bg1"/>
                </a:solidFill>
              </a:rPr>
              <a:t>"Empowering safety through technology—this women safety Arduino GPS tracker ensures that help is just a button away, bringing peace of mind and security wherever you go."</a:t>
            </a:r>
            <a:endParaRPr lang="en-IN" sz="2000" dirty="0">
              <a:solidFill>
                <a:schemeClr val="bg1"/>
              </a:solidFill>
            </a:endParaRPr>
          </a:p>
        </p:txBody>
      </p:sp>
      <p:pic>
        <p:nvPicPr>
          <p:cNvPr id="7" name="Picture 6">
            <a:extLst>
              <a:ext uri="{FF2B5EF4-FFF2-40B4-BE49-F238E27FC236}">
                <a16:creationId xmlns:a16="http://schemas.microsoft.com/office/drawing/2014/main" id="{458F4A73-1E03-9F0E-2613-99CA63879D87}"/>
              </a:ext>
            </a:extLst>
          </p:cNvPr>
          <p:cNvPicPr>
            <a:picLocks noChangeAspect="1"/>
          </p:cNvPicPr>
          <p:nvPr/>
        </p:nvPicPr>
        <p:blipFill>
          <a:blip r:embed="rId2"/>
          <a:stretch>
            <a:fillRect/>
          </a:stretch>
        </p:blipFill>
        <p:spPr>
          <a:xfrm>
            <a:off x="5782217" y="2648520"/>
            <a:ext cx="5469983" cy="3929562"/>
          </a:xfrm>
          <a:prstGeom prst="rect">
            <a:avLst/>
          </a:prstGeom>
        </p:spPr>
      </p:pic>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4539C-86E6-359F-E1F0-C54A81C3D42B}"/>
              </a:ext>
            </a:extLst>
          </p:cNvPr>
          <p:cNvPicPr>
            <a:picLocks noChangeAspect="1"/>
          </p:cNvPicPr>
          <p:nvPr/>
        </p:nvPicPr>
        <p:blipFill>
          <a:blip r:embed="rId3"/>
          <a:stretch>
            <a:fillRect/>
          </a:stretch>
        </p:blipFill>
        <p:spPr>
          <a:xfrm>
            <a:off x="5203476" y="1735494"/>
            <a:ext cx="6898328" cy="3708919"/>
          </a:xfrm>
          <a:prstGeom prst="rect">
            <a:avLst/>
          </a:prstGeom>
          <a:ln>
            <a:noFill/>
          </a:ln>
          <a:effectLst>
            <a:softEdge rad="112500"/>
          </a:effectLst>
        </p:spPr>
      </p:pic>
    </p:spTree>
    <p:extLst>
      <p:ext uri="{BB962C8B-B14F-4D97-AF65-F5344CB8AC3E}">
        <p14:creationId xmlns:p14="http://schemas.microsoft.com/office/powerpoint/2010/main" val="429771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342646" y="160867"/>
            <a:ext cx="7781544" cy="859055"/>
          </a:xfrm>
        </p:spPr>
        <p:txBody>
          <a:bodyPr/>
          <a:lstStyle/>
          <a:p>
            <a:r>
              <a:rPr lang="en-US" dirty="0"/>
              <a:t>INDEX</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7" name="TextBox 6">
            <a:extLst>
              <a:ext uri="{FF2B5EF4-FFF2-40B4-BE49-F238E27FC236}">
                <a16:creationId xmlns:a16="http://schemas.microsoft.com/office/drawing/2014/main" id="{09EC962C-E170-22DC-6C3D-C558E7B082F8}"/>
              </a:ext>
            </a:extLst>
          </p:cNvPr>
          <p:cNvSpPr txBox="1"/>
          <p:nvPr/>
        </p:nvSpPr>
        <p:spPr>
          <a:xfrm>
            <a:off x="342646" y="1064822"/>
            <a:ext cx="5735866" cy="5262979"/>
          </a:xfrm>
          <a:prstGeom prst="rect">
            <a:avLst/>
          </a:prstGeom>
          <a:noFill/>
        </p:spPr>
        <p:txBody>
          <a:bodyPr wrap="none" rtlCol="0">
            <a:spAutoFit/>
          </a:bodyPr>
          <a:lstStyle/>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Title</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Motivation</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Introduction</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key features</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Methodology</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Component list</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Arduino nano – the core of the device </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GPS  module (NEO – 6M) </a:t>
            </a:r>
          </a:p>
          <a:p>
            <a:pPr marL="342900" indent="-342900">
              <a:buFont typeface="Wingdings" panose="05000000000000000000" pitchFamily="2" charset="2"/>
              <a:buChar char="Ø"/>
            </a:pPr>
            <a:r>
              <a:rPr lang="en-IN" sz="2400" dirty="0">
                <a:solidFill>
                  <a:schemeClr val="bg1"/>
                </a:solidFill>
                <a:latin typeface="Palatino Linotype" panose="02040502050505030304" pitchFamily="18" charset="0"/>
              </a:rPr>
              <a:t>GSM Module (SIM800L)</a:t>
            </a:r>
          </a:p>
          <a:p>
            <a:pPr marL="342900" indent="-342900">
              <a:buFont typeface="Wingdings" panose="05000000000000000000" pitchFamily="2" charset="2"/>
              <a:buChar char="Ø"/>
            </a:pPr>
            <a:r>
              <a:rPr lang="en-IN" sz="2400" dirty="0">
                <a:solidFill>
                  <a:schemeClr val="bg1"/>
                </a:solidFill>
                <a:latin typeface="Palatino Linotype" panose="02040502050505030304" pitchFamily="18" charset="0"/>
              </a:rPr>
              <a:t>Panic (push) button </a:t>
            </a:r>
          </a:p>
          <a:p>
            <a:pPr marL="342900" indent="-342900">
              <a:buFont typeface="Wingdings" panose="05000000000000000000" pitchFamily="2" charset="2"/>
              <a:buChar char="Ø"/>
            </a:pPr>
            <a:r>
              <a:rPr lang="en-US" sz="2400" dirty="0">
                <a:solidFill>
                  <a:schemeClr val="bg1"/>
                </a:solidFill>
                <a:latin typeface="Palatino Linotype" panose="02040502050505030304" pitchFamily="18" charset="0"/>
              </a:rPr>
              <a:t>Circuit diagram</a:t>
            </a:r>
            <a:endParaRPr lang="en-IN" sz="2400" dirty="0">
              <a:solidFill>
                <a:schemeClr val="bg1"/>
              </a:solidFill>
              <a:latin typeface="Palatino Linotype" panose="02040502050505030304" pitchFamily="18" charset="0"/>
            </a:endParaRPr>
          </a:p>
          <a:p>
            <a:pPr marL="342900" indent="-342900">
              <a:buFont typeface="Wingdings" panose="05000000000000000000" pitchFamily="2" charset="2"/>
              <a:buChar char="Ø"/>
            </a:pPr>
            <a:r>
              <a:rPr lang="en-IN" sz="2400" dirty="0">
                <a:solidFill>
                  <a:schemeClr val="bg1"/>
                </a:solidFill>
                <a:latin typeface="Palatino Linotype" panose="02040502050505030304" pitchFamily="18" charset="0"/>
              </a:rPr>
              <a:t>Code overview </a:t>
            </a:r>
          </a:p>
          <a:p>
            <a:pPr marL="342900" indent="-342900">
              <a:buFont typeface="Wingdings" panose="05000000000000000000" pitchFamily="2" charset="2"/>
              <a:buChar char="Ø"/>
            </a:pPr>
            <a:r>
              <a:rPr lang="en-IN" sz="2400" dirty="0">
                <a:solidFill>
                  <a:schemeClr val="bg1"/>
                </a:solidFill>
                <a:latin typeface="Palatino Linotype" panose="02040502050505030304" pitchFamily="18" charset="0"/>
              </a:rPr>
              <a:t>Application and use cases</a:t>
            </a:r>
          </a:p>
          <a:p>
            <a:pPr marL="342900" indent="-342900">
              <a:buFont typeface="Wingdings" panose="05000000000000000000" pitchFamily="2" charset="2"/>
              <a:buChar char="Ø"/>
            </a:pPr>
            <a:r>
              <a:rPr lang="en-IN" sz="2400" dirty="0">
                <a:solidFill>
                  <a:schemeClr val="bg1"/>
                </a:solidFill>
                <a:latin typeface="Palatino Linotype" panose="02040502050505030304" pitchFamily="18" charset="0"/>
              </a:rPr>
              <a:t>Conclusion </a:t>
            </a: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524194" y="321906"/>
            <a:ext cx="7781544" cy="859055"/>
          </a:xfrm>
        </p:spPr>
        <p:txBody>
          <a:bodyPr/>
          <a:lstStyle/>
          <a:p>
            <a:r>
              <a:rPr lang="en-US" dirty="0"/>
              <a:t>Title </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7" name="TextBox 6">
            <a:extLst>
              <a:ext uri="{FF2B5EF4-FFF2-40B4-BE49-F238E27FC236}">
                <a16:creationId xmlns:a16="http://schemas.microsoft.com/office/drawing/2014/main" id="{41B71BCC-CFC7-9203-9621-23709A8917A5}"/>
              </a:ext>
            </a:extLst>
          </p:cNvPr>
          <p:cNvSpPr txBox="1"/>
          <p:nvPr/>
        </p:nvSpPr>
        <p:spPr>
          <a:xfrm>
            <a:off x="121298" y="1688840"/>
            <a:ext cx="8627811" cy="2677656"/>
          </a:xfrm>
          <a:prstGeom prst="rect">
            <a:avLst/>
          </a:prstGeom>
          <a:noFill/>
        </p:spPr>
        <p:txBody>
          <a:bodyPr wrap="none" rtlCol="0" anchor="ctr">
            <a:spAutoFit/>
          </a:bodyPr>
          <a:lstStyle/>
          <a:p>
            <a:pPr marL="342900" indent="-342900">
              <a:buFont typeface="Wingdings" panose="05000000000000000000" pitchFamily="2" charset="2"/>
              <a:buChar char="v"/>
            </a:pPr>
            <a:r>
              <a:rPr lang="en-US" sz="2400" b="1" dirty="0">
                <a:solidFill>
                  <a:schemeClr val="bg1"/>
                </a:solidFill>
                <a:latin typeface="Palatino Linotype" panose="02040502050505030304" pitchFamily="18" charset="0"/>
              </a:rPr>
              <a:t>Title:</a:t>
            </a:r>
            <a:r>
              <a:rPr lang="en-US" sz="2400" dirty="0">
                <a:solidFill>
                  <a:schemeClr val="bg1"/>
                </a:solidFill>
                <a:latin typeface="Palatino Linotype" panose="02040502050505030304" pitchFamily="18" charset="0"/>
              </a:rPr>
              <a:t> Women’s Safety Device with GPS Tracking and Alerts</a:t>
            </a:r>
          </a:p>
          <a:p>
            <a:pPr marL="342900" indent="-342900">
              <a:buFont typeface="Wingdings" panose="05000000000000000000" pitchFamily="2" charset="2"/>
              <a:buChar char="v"/>
            </a:pPr>
            <a:r>
              <a:rPr lang="en-US" sz="2400" b="1" dirty="0">
                <a:solidFill>
                  <a:schemeClr val="bg1"/>
                </a:solidFill>
                <a:latin typeface="Palatino Linotype" panose="02040502050505030304" pitchFamily="18" charset="0"/>
              </a:rPr>
              <a:t>Subtitle:</a:t>
            </a:r>
            <a:r>
              <a:rPr lang="en-US" sz="2400" dirty="0">
                <a:solidFill>
                  <a:schemeClr val="bg1"/>
                </a:solidFill>
                <a:latin typeface="Palatino Linotype" panose="02040502050505030304" pitchFamily="18" charset="0"/>
              </a:rPr>
              <a:t> Powered by Arduino Nano</a:t>
            </a:r>
          </a:p>
          <a:p>
            <a:pPr marL="342900" indent="-342900">
              <a:buFont typeface="Wingdings" panose="05000000000000000000" pitchFamily="2" charset="2"/>
              <a:buChar char="v"/>
            </a:pPr>
            <a:endParaRPr lang="en-US" sz="2400" dirty="0">
              <a:solidFill>
                <a:schemeClr val="bg1"/>
              </a:solidFill>
              <a:latin typeface="Palatino Linotype" panose="02040502050505030304" pitchFamily="18" charset="0"/>
            </a:endParaRPr>
          </a:p>
          <a:p>
            <a:pPr marL="342900" indent="-342900">
              <a:buFont typeface="Wingdings" panose="05000000000000000000" pitchFamily="2" charset="2"/>
              <a:buChar char="v"/>
            </a:pPr>
            <a:r>
              <a:rPr lang="en-US" sz="2400" b="1" dirty="0">
                <a:solidFill>
                  <a:schemeClr val="bg1"/>
                </a:solidFill>
                <a:latin typeface="Palatino Linotype" panose="02040502050505030304" pitchFamily="18" charset="0"/>
              </a:rPr>
              <a:t>BY   TEAM   :  A . REVANTH                   (12405228) (66)</a:t>
            </a:r>
          </a:p>
          <a:p>
            <a:r>
              <a:rPr lang="en-US" sz="2400" b="1" dirty="0">
                <a:solidFill>
                  <a:schemeClr val="bg1"/>
                </a:solidFill>
                <a:latin typeface="Palatino Linotype" panose="02040502050505030304" pitchFamily="18" charset="0"/>
              </a:rPr>
              <a:t>                            : HARSHA SANTHOSH   (12415757) (65)</a:t>
            </a:r>
          </a:p>
          <a:p>
            <a:r>
              <a:rPr lang="en-US" sz="2400" b="1" dirty="0">
                <a:solidFill>
                  <a:schemeClr val="bg1"/>
                </a:solidFill>
                <a:latin typeface="Palatino Linotype" panose="02040502050505030304" pitchFamily="18" charset="0"/>
              </a:rPr>
              <a:t>                            :  G. SRIDEEP REDDY       (12414597) (64)</a:t>
            </a:r>
          </a:p>
          <a:p>
            <a:r>
              <a:rPr lang="en-US" sz="2400" b="1" dirty="0">
                <a:solidFill>
                  <a:schemeClr val="bg1"/>
                </a:solidFill>
                <a:latin typeface="Palatino Linotype" panose="02040502050505030304" pitchFamily="18" charset="0"/>
              </a:rPr>
              <a:t>                            </a:t>
            </a: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MOTIVATION : </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3" name="TextBox 2">
            <a:extLst>
              <a:ext uri="{FF2B5EF4-FFF2-40B4-BE49-F238E27FC236}">
                <a16:creationId xmlns:a16="http://schemas.microsoft.com/office/drawing/2014/main" id="{1332C6E0-DE4B-3407-7C33-58078DF5E066}"/>
              </a:ext>
            </a:extLst>
          </p:cNvPr>
          <p:cNvSpPr txBox="1"/>
          <p:nvPr/>
        </p:nvSpPr>
        <p:spPr>
          <a:xfrm>
            <a:off x="214604" y="1446245"/>
            <a:ext cx="5200463" cy="523220"/>
          </a:xfrm>
          <a:prstGeom prst="rect">
            <a:avLst/>
          </a:prstGeom>
          <a:noFill/>
        </p:spPr>
        <p:txBody>
          <a:bodyPr wrap="none" rtlCol="0">
            <a:spAutoFit/>
          </a:bodyPr>
          <a:lstStyle/>
          <a:p>
            <a:pPr marL="514350" indent="-514350">
              <a:buFont typeface="Wingdings" panose="05000000000000000000" pitchFamily="2" charset="2"/>
              <a:buChar char="q"/>
            </a:pPr>
            <a:r>
              <a:rPr lang="en-US" sz="2800" dirty="0">
                <a:solidFill>
                  <a:schemeClr val="bg1"/>
                </a:solidFill>
                <a:latin typeface="Baskerville Old Face" panose="02020602080505020303" pitchFamily="18" charset="0"/>
              </a:rPr>
              <a:t> The Need for Women’s Safety</a:t>
            </a:r>
            <a:endParaRPr lang="en-IN" sz="2800" dirty="0">
              <a:solidFill>
                <a:schemeClr val="bg1"/>
              </a:solidFill>
              <a:latin typeface="Baskerville Old Face" panose="02020602080505020303" pitchFamily="18" charset="0"/>
            </a:endParaRPr>
          </a:p>
        </p:txBody>
      </p:sp>
      <p:sp>
        <p:nvSpPr>
          <p:cNvPr id="5" name="Rectangle 1">
            <a:extLst>
              <a:ext uri="{FF2B5EF4-FFF2-40B4-BE49-F238E27FC236}">
                <a16:creationId xmlns:a16="http://schemas.microsoft.com/office/drawing/2014/main" id="{B4BC8920-F455-283E-0F7F-41F5B94962D5}"/>
              </a:ext>
            </a:extLst>
          </p:cNvPr>
          <p:cNvSpPr>
            <a:spLocks noChangeArrowheads="1"/>
          </p:cNvSpPr>
          <p:nvPr/>
        </p:nvSpPr>
        <p:spPr bwMode="auto">
          <a:xfrm>
            <a:off x="214604" y="2221647"/>
            <a:ext cx="11112759"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Increasing Risk of Violence and Harassment</a:t>
            </a:r>
            <a:r>
              <a:rPr kumimoji="0" lang="en-US" altLang="en-US" sz="2000" b="0" i="0" u="none" strike="noStrike" cap="none" normalizeH="0" baseline="0" dirty="0">
                <a:ln>
                  <a:noFill/>
                </a:ln>
                <a:solidFill>
                  <a:schemeClr val="bg1"/>
                </a:solidFill>
                <a:effectLst/>
                <a:latin typeface="Arial" panose="020B0604020202020204" pitchFamily="34" charset="0"/>
              </a:rPr>
              <a:t>:   Women face a higher risk of physical violence, harassment, and assault in public spaces, especially when alone. A safety device can provide an immediate means of alerting authorities or loved ones during such incidents.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Lack of Immediate Help in Critical Situations</a:t>
            </a:r>
            <a:r>
              <a:rPr kumimoji="0" lang="en-US" altLang="en-US" sz="2000" b="0" i="0" u="none" strike="noStrike" cap="none" normalizeH="0" baseline="0" dirty="0">
                <a:ln>
                  <a:noFill/>
                </a:ln>
                <a:solidFill>
                  <a:schemeClr val="bg1"/>
                </a:solidFill>
                <a:effectLst/>
                <a:latin typeface="Arial" panose="020B0604020202020204" pitchFamily="34" charset="0"/>
              </a:rPr>
              <a:t>: I  n emergencies, women often don’t have enough time or opportunity to make a call for help. A quick-response safety device can send distress signals with real-time location tracking, ensuring faster intervention and assistance.</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rPr>
              <a:t>Empowerment and Peace of Mind</a:t>
            </a:r>
            <a:r>
              <a:rPr lang="en-US" sz="2000" dirty="0">
                <a:solidFill>
                  <a:schemeClr val="bg1"/>
                </a:solidFill>
              </a:rPr>
              <a:t>:   A safety device gives women the ability to take control of their own protection, knowing they have a reliable tool that can help them in dangerous situations. This empowerment provides </a:t>
            </a:r>
            <a:r>
              <a:rPr lang="en-US" sz="2000" b="1" dirty="0">
                <a:solidFill>
                  <a:schemeClr val="bg1"/>
                </a:solidFill>
              </a:rPr>
              <a:t>confidence</a:t>
            </a:r>
            <a:r>
              <a:rPr lang="en-US" sz="2000" dirty="0">
                <a:solidFill>
                  <a:schemeClr val="bg1"/>
                </a:solidFill>
              </a:rPr>
              <a:t> and </a:t>
            </a:r>
            <a:r>
              <a:rPr lang="en-US" sz="2000" b="1" dirty="0">
                <a:solidFill>
                  <a:schemeClr val="bg1"/>
                </a:solidFill>
              </a:rPr>
              <a:t>peace of mind</a:t>
            </a:r>
            <a:r>
              <a:rPr lang="en-US" sz="2000" dirty="0">
                <a:solidFill>
                  <a:schemeClr val="bg1"/>
                </a:solidFill>
              </a:rPr>
              <a:t>, allowing women to go about their daily activities without constantly feeling at risk.</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KEY FEATURES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16" name="TextBox 15">
            <a:extLst>
              <a:ext uri="{FF2B5EF4-FFF2-40B4-BE49-F238E27FC236}">
                <a16:creationId xmlns:a16="http://schemas.microsoft.com/office/drawing/2014/main" id="{315AD671-F6CA-5C8A-9F71-B67993C05342}"/>
              </a:ext>
            </a:extLst>
          </p:cNvPr>
          <p:cNvSpPr txBox="1"/>
          <p:nvPr/>
        </p:nvSpPr>
        <p:spPr>
          <a:xfrm>
            <a:off x="259024" y="1850106"/>
            <a:ext cx="10807700" cy="1231106"/>
          </a:xfrm>
          <a:prstGeom prst="rect">
            <a:avLst/>
          </a:prstGeom>
          <a:noFill/>
        </p:spPr>
        <p:txBody>
          <a:bodyPr wrap="square" rtlCol="0">
            <a:spAutoFit/>
          </a:bodyPr>
          <a:lstStyle/>
          <a:p>
            <a:r>
              <a:rPr lang="en-US" b="1" dirty="0">
                <a:solidFill>
                  <a:schemeClr val="bg1"/>
                </a:solidFill>
              </a:rPr>
              <a:t>Real-Time GPS Location Tracking</a:t>
            </a:r>
          </a:p>
          <a:p>
            <a:endParaRPr lang="en-US" b="1" dirty="0">
              <a:solidFill>
                <a:schemeClr val="bg1"/>
              </a:solidFill>
            </a:endParaRPr>
          </a:p>
          <a:p>
            <a:r>
              <a:rPr lang="en-US" sz="2000" b="1" dirty="0">
                <a:solidFill>
                  <a:schemeClr val="bg1"/>
                </a:solidFill>
              </a:rPr>
              <a:t>Functionality</a:t>
            </a:r>
            <a:r>
              <a:rPr lang="en-US" sz="2000" dirty="0">
                <a:solidFill>
                  <a:schemeClr val="bg1"/>
                </a:solidFill>
              </a:rPr>
              <a:t>: </a:t>
            </a:r>
            <a:r>
              <a:rPr lang="en-US" dirty="0">
                <a:solidFill>
                  <a:schemeClr val="bg1"/>
                </a:solidFill>
              </a:rPr>
              <a:t>The GPS module (e.g., </a:t>
            </a:r>
            <a:r>
              <a:rPr lang="en-US" b="1" dirty="0">
                <a:solidFill>
                  <a:schemeClr val="bg1"/>
                </a:solidFill>
              </a:rPr>
              <a:t>Neo-6M GPS module</a:t>
            </a:r>
            <a:r>
              <a:rPr lang="en-US" dirty="0">
                <a:solidFill>
                  <a:schemeClr val="bg1"/>
                </a:solidFill>
              </a:rPr>
              <a:t>) continuously tracks the location of the user via GPS satellites.</a:t>
            </a:r>
            <a:r>
              <a:rPr lang="en-US" b="1" dirty="0">
                <a:solidFill>
                  <a:schemeClr val="bg1"/>
                </a:solidFill>
              </a:rPr>
              <a:t> </a:t>
            </a:r>
          </a:p>
        </p:txBody>
      </p:sp>
      <p:sp>
        <p:nvSpPr>
          <p:cNvPr id="19" name="TextBox 18">
            <a:extLst>
              <a:ext uri="{FF2B5EF4-FFF2-40B4-BE49-F238E27FC236}">
                <a16:creationId xmlns:a16="http://schemas.microsoft.com/office/drawing/2014/main" id="{152A7187-6E87-B32B-0298-D30686D53430}"/>
              </a:ext>
            </a:extLst>
          </p:cNvPr>
          <p:cNvSpPr txBox="1"/>
          <p:nvPr/>
        </p:nvSpPr>
        <p:spPr>
          <a:xfrm>
            <a:off x="241300" y="3852862"/>
            <a:ext cx="11214100" cy="1754326"/>
          </a:xfrm>
          <a:prstGeom prst="rect">
            <a:avLst/>
          </a:prstGeom>
          <a:noFill/>
        </p:spPr>
        <p:txBody>
          <a:bodyPr wrap="square" rtlCol="0">
            <a:spAutoFit/>
          </a:bodyPr>
          <a:lstStyle/>
          <a:p>
            <a:r>
              <a:rPr lang="en-US" b="1" dirty="0">
                <a:solidFill>
                  <a:schemeClr val="bg1"/>
                </a:solidFill>
              </a:rPr>
              <a:t>SMS Alerts with Location</a:t>
            </a:r>
          </a:p>
          <a:p>
            <a:endParaRPr lang="en-US" b="1" dirty="0">
              <a:solidFill>
                <a:schemeClr val="bg1"/>
              </a:solidFill>
            </a:endParaRPr>
          </a:p>
          <a:p>
            <a:r>
              <a:rPr lang="en-US" b="1" dirty="0">
                <a:solidFill>
                  <a:schemeClr val="bg1"/>
                </a:solidFill>
              </a:rPr>
              <a:t>Functionality</a:t>
            </a:r>
            <a:r>
              <a:rPr lang="en-US" dirty="0">
                <a:solidFill>
                  <a:schemeClr val="bg1"/>
                </a:solidFill>
              </a:rPr>
              <a:t>:  Once the SOS button is pressed, the device sends an SMS containing both a distress message and the GPS coordinates (latitude and longitude).</a:t>
            </a:r>
          </a:p>
          <a:p>
            <a:endParaRPr lang="en-US" dirty="0">
              <a:solidFill>
                <a:schemeClr val="bg1"/>
              </a:solidFill>
            </a:endParaRPr>
          </a:p>
          <a:p>
            <a:endParaRPr lang="en-IN"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980D5F-E606-E066-4FB2-F5A096D6FA0A}"/>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3" name="Rectangle 2">
            <a:extLst>
              <a:ext uri="{FF2B5EF4-FFF2-40B4-BE49-F238E27FC236}">
                <a16:creationId xmlns:a16="http://schemas.microsoft.com/office/drawing/2014/main" id="{3D7EA9BF-BFE9-8801-1DC1-A5F5B4ABA42B}"/>
              </a:ext>
            </a:extLst>
          </p:cNvPr>
          <p:cNvSpPr/>
          <p:nvPr/>
        </p:nvSpPr>
        <p:spPr>
          <a:xfrm>
            <a:off x="6876662" y="2631433"/>
            <a:ext cx="5190418" cy="923330"/>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METHODOLGY</a:t>
            </a:r>
          </a:p>
        </p:txBody>
      </p:sp>
      <p:sp>
        <p:nvSpPr>
          <p:cNvPr id="5" name="TextBox 4">
            <a:extLst>
              <a:ext uri="{FF2B5EF4-FFF2-40B4-BE49-F238E27FC236}">
                <a16:creationId xmlns:a16="http://schemas.microsoft.com/office/drawing/2014/main" id="{D446A45F-FC70-8E8C-6820-CCDADBA073E6}"/>
              </a:ext>
            </a:extLst>
          </p:cNvPr>
          <p:cNvSpPr txBox="1"/>
          <p:nvPr/>
        </p:nvSpPr>
        <p:spPr>
          <a:xfrm>
            <a:off x="1446245" y="1894114"/>
            <a:ext cx="46653"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4761EE03-45AF-1FD4-2E70-70FD95474868}"/>
              </a:ext>
            </a:extLst>
          </p:cNvPr>
          <p:cNvSpPr txBox="1"/>
          <p:nvPr/>
        </p:nvSpPr>
        <p:spPr>
          <a:xfrm>
            <a:off x="923730" y="0"/>
            <a:ext cx="6111551" cy="6771084"/>
          </a:xfrm>
          <a:prstGeom prst="rect">
            <a:avLst/>
          </a:prstGeom>
          <a:noFill/>
        </p:spPr>
        <p:txBody>
          <a:bodyPr wrap="square" rtlCol="0">
            <a:spAutoFit/>
          </a:bodyPr>
          <a:lstStyle/>
          <a:p>
            <a:r>
              <a:rPr lang="en-IN" sz="1400" dirty="0">
                <a:solidFill>
                  <a:schemeClr val="bg1"/>
                </a:solidFill>
              </a:rPr>
              <a:t>                   +------------------------+</a:t>
            </a:r>
          </a:p>
          <a:p>
            <a:r>
              <a:rPr lang="en-IN" sz="1400" dirty="0">
                <a:solidFill>
                  <a:schemeClr val="bg1"/>
                </a:solidFill>
              </a:rPr>
              <a:t>                  |   Power On Device |</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Initialize GPS Module  |  &lt;--- GPS Module Initialized</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Initialize GSM Module  |  &lt;--- GSM Module Initialized</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Wait for SOS Button Press |  &lt;--- User presses the SOS button</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Read GPS Coordinates |</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Send SOS Alert SMS      |  &lt;--- Send SMS with location info</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Wait for Next SOS or Idle State |</a:t>
            </a:r>
          </a:p>
          <a:p>
            <a:r>
              <a:rPr lang="en-IN" sz="1400" dirty="0">
                <a:solidFill>
                  <a:schemeClr val="bg1"/>
                </a:solidFill>
              </a:rPr>
              <a:t>                +------------------------------------+</a:t>
            </a:r>
          </a:p>
          <a:p>
            <a:r>
              <a:rPr lang="en-IN" sz="1400" dirty="0">
                <a:solidFill>
                  <a:schemeClr val="bg1"/>
                </a:solidFill>
              </a:rPr>
              <a:t>                            V</a:t>
            </a:r>
          </a:p>
          <a:p>
            <a:r>
              <a:rPr lang="en-IN" sz="1400" dirty="0">
                <a:solidFill>
                  <a:schemeClr val="bg1"/>
                </a:solidFill>
              </a:rPr>
              <a:t>                   +------------------------+</a:t>
            </a:r>
          </a:p>
          <a:p>
            <a:r>
              <a:rPr lang="en-IN" sz="1400" dirty="0">
                <a:solidFill>
                  <a:schemeClr val="bg1"/>
                </a:solidFill>
              </a:rPr>
              <a:t>              | Power Off Device (If required) |</a:t>
            </a:r>
          </a:p>
          <a:p>
            <a:r>
              <a:rPr lang="en-IN" sz="1400" dirty="0">
                <a:solidFill>
                  <a:schemeClr val="bg1"/>
                </a:solidFill>
              </a:rPr>
              <a:t>                   +------------------------+</a:t>
            </a:r>
          </a:p>
        </p:txBody>
      </p:sp>
    </p:spTree>
    <p:extLst>
      <p:ext uri="{BB962C8B-B14F-4D97-AF65-F5344CB8AC3E}">
        <p14:creationId xmlns:p14="http://schemas.microsoft.com/office/powerpoint/2010/main" val="2362792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3C99FE-E613-D735-2199-65E3F817C4E6}"/>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3" name="TextBox 2">
            <a:extLst>
              <a:ext uri="{FF2B5EF4-FFF2-40B4-BE49-F238E27FC236}">
                <a16:creationId xmlns:a16="http://schemas.microsoft.com/office/drawing/2014/main" id="{B4485F14-F1CD-1EBA-050B-825C1EE93BA4}"/>
              </a:ext>
            </a:extLst>
          </p:cNvPr>
          <p:cNvSpPr txBox="1"/>
          <p:nvPr/>
        </p:nvSpPr>
        <p:spPr>
          <a:xfrm>
            <a:off x="559838" y="279919"/>
            <a:ext cx="2735044" cy="584775"/>
          </a:xfrm>
          <a:prstGeom prst="rect">
            <a:avLst/>
          </a:prstGeom>
          <a:noFill/>
        </p:spPr>
        <p:txBody>
          <a:bodyPr wrap="none" rtlCol="0">
            <a:spAutoFit/>
          </a:bodyPr>
          <a:lstStyle/>
          <a:p>
            <a:r>
              <a:rPr lang="en-US" sz="3200" dirty="0">
                <a:solidFill>
                  <a:schemeClr val="bg1"/>
                </a:solidFill>
              </a:rPr>
              <a:t>Components :</a:t>
            </a:r>
            <a:endParaRPr lang="en-IN" sz="3200" dirty="0">
              <a:solidFill>
                <a:schemeClr val="bg1"/>
              </a:solidFill>
            </a:endParaRPr>
          </a:p>
        </p:txBody>
      </p:sp>
      <p:sp>
        <p:nvSpPr>
          <p:cNvPr id="4" name="TextBox 3">
            <a:extLst>
              <a:ext uri="{FF2B5EF4-FFF2-40B4-BE49-F238E27FC236}">
                <a16:creationId xmlns:a16="http://schemas.microsoft.com/office/drawing/2014/main" id="{0776D576-7CFD-BEAE-89A3-ED7A29DC2351}"/>
              </a:ext>
            </a:extLst>
          </p:cNvPr>
          <p:cNvSpPr txBox="1"/>
          <p:nvPr/>
        </p:nvSpPr>
        <p:spPr>
          <a:xfrm>
            <a:off x="737118" y="1418254"/>
            <a:ext cx="4693298"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rPr>
              <a:t>Arduino Nano</a:t>
            </a:r>
          </a:p>
          <a:p>
            <a:pPr marL="342900" indent="-342900">
              <a:buFont typeface="Wingdings" panose="05000000000000000000" pitchFamily="2" charset="2"/>
              <a:buChar char="Ø"/>
            </a:pPr>
            <a:r>
              <a:rPr lang="en-US" sz="2400" dirty="0">
                <a:solidFill>
                  <a:schemeClr val="bg1"/>
                </a:solidFill>
              </a:rPr>
              <a:t>16x2 LCD </a:t>
            </a:r>
          </a:p>
          <a:p>
            <a:pPr marL="342900" indent="-342900">
              <a:buFont typeface="Wingdings" panose="05000000000000000000" pitchFamily="2" charset="2"/>
              <a:buChar char="Ø"/>
            </a:pPr>
            <a:r>
              <a:rPr lang="en-US" sz="2400" dirty="0">
                <a:solidFill>
                  <a:schemeClr val="bg1"/>
                </a:solidFill>
              </a:rPr>
              <a:t>GSM Module</a:t>
            </a:r>
          </a:p>
          <a:p>
            <a:pPr marL="342900" indent="-342900">
              <a:buFont typeface="Wingdings" panose="05000000000000000000" pitchFamily="2" charset="2"/>
              <a:buChar char="Ø"/>
            </a:pPr>
            <a:r>
              <a:rPr lang="en-US" sz="2400" dirty="0">
                <a:solidFill>
                  <a:schemeClr val="bg1"/>
                </a:solidFill>
              </a:rPr>
              <a:t>Neo 6M GPS Module</a:t>
            </a:r>
          </a:p>
          <a:p>
            <a:pPr marL="342900" indent="-342900">
              <a:buFont typeface="Wingdings" panose="05000000000000000000" pitchFamily="2" charset="2"/>
              <a:buChar char="Ø"/>
            </a:pPr>
            <a:r>
              <a:rPr lang="en-US" sz="2400" dirty="0">
                <a:solidFill>
                  <a:schemeClr val="bg1"/>
                </a:solidFill>
              </a:rPr>
              <a:t>Push Button </a:t>
            </a:r>
          </a:p>
          <a:p>
            <a:pPr marL="342900" indent="-342900">
              <a:buFont typeface="Wingdings" panose="05000000000000000000" pitchFamily="2" charset="2"/>
              <a:buChar char="Ø"/>
            </a:pPr>
            <a:r>
              <a:rPr lang="en-US" sz="2400" dirty="0">
                <a:solidFill>
                  <a:schemeClr val="bg1"/>
                </a:solidFill>
              </a:rPr>
              <a:t>Bread Board</a:t>
            </a:r>
            <a:endParaRPr lang="en-IN" sz="2400" dirty="0">
              <a:solidFill>
                <a:schemeClr val="bg1"/>
              </a:solidFill>
            </a:endParaRPr>
          </a:p>
        </p:txBody>
      </p:sp>
      <p:pic>
        <p:nvPicPr>
          <p:cNvPr id="5" name="Picture 4">
            <a:extLst>
              <a:ext uri="{FF2B5EF4-FFF2-40B4-BE49-F238E27FC236}">
                <a16:creationId xmlns:a16="http://schemas.microsoft.com/office/drawing/2014/main" id="{1EBA9C0A-A13D-1707-2554-228019A1EC66}"/>
              </a:ext>
            </a:extLst>
          </p:cNvPr>
          <p:cNvPicPr>
            <a:picLocks noChangeAspect="1"/>
          </p:cNvPicPr>
          <p:nvPr/>
        </p:nvPicPr>
        <p:blipFill>
          <a:blip r:embed="rId2"/>
          <a:stretch>
            <a:fillRect/>
          </a:stretch>
        </p:blipFill>
        <p:spPr>
          <a:xfrm>
            <a:off x="5942004" y="306022"/>
            <a:ext cx="2288587" cy="1862947"/>
          </a:xfrm>
          <a:prstGeom prst="rect">
            <a:avLst/>
          </a:prstGeom>
          <a:ln>
            <a:noFill/>
          </a:ln>
          <a:effectLst>
            <a:softEdge rad="112500"/>
          </a:effectLst>
        </p:spPr>
      </p:pic>
      <p:pic>
        <p:nvPicPr>
          <p:cNvPr id="6" name="Picture 5">
            <a:extLst>
              <a:ext uri="{FF2B5EF4-FFF2-40B4-BE49-F238E27FC236}">
                <a16:creationId xmlns:a16="http://schemas.microsoft.com/office/drawing/2014/main" id="{8491ED0F-9518-DF9C-31B2-0BFBC5D7D84E}"/>
              </a:ext>
            </a:extLst>
          </p:cNvPr>
          <p:cNvPicPr>
            <a:picLocks noChangeAspect="1"/>
          </p:cNvPicPr>
          <p:nvPr/>
        </p:nvPicPr>
        <p:blipFill>
          <a:blip r:embed="rId3"/>
          <a:stretch>
            <a:fillRect/>
          </a:stretch>
        </p:blipFill>
        <p:spPr>
          <a:xfrm>
            <a:off x="8767408" y="2350268"/>
            <a:ext cx="2313818" cy="1569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C9A578E-3A65-128F-7DB3-4A80E6A55480}"/>
              </a:ext>
            </a:extLst>
          </p:cNvPr>
          <p:cNvPicPr>
            <a:picLocks noChangeAspect="1"/>
          </p:cNvPicPr>
          <p:nvPr/>
        </p:nvPicPr>
        <p:blipFill>
          <a:blip r:embed="rId4"/>
          <a:stretch>
            <a:fillRect/>
          </a:stretch>
        </p:blipFill>
        <p:spPr>
          <a:xfrm>
            <a:off x="8723239" y="306021"/>
            <a:ext cx="2357987" cy="1746159"/>
          </a:xfrm>
          <a:prstGeom prst="rect">
            <a:avLst/>
          </a:prstGeom>
          <a:ln>
            <a:noFill/>
          </a:ln>
          <a:effectLst>
            <a:softEdge rad="112500"/>
          </a:effectLst>
        </p:spPr>
      </p:pic>
      <p:pic>
        <p:nvPicPr>
          <p:cNvPr id="8" name="Picture 7">
            <a:extLst>
              <a:ext uri="{FF2B5EF4-FFF2-40B4-BE49-F238E27FC236}">
                <a16:creationId xmlns:a16="http://schemas.microsoft.com/office/drawing/2014/main" id="{EA09AA19-BF8B-3A2D-B3D6-E20609F429D8}"/>
              </a:ext>
            </a:extLst>
          </p:cNvPr>
          <p:cNvPicPr>
            <a:picLocks noChangeAspect="1"/>
          </p:cNvPicPr>
          <p:nvPr/>
        </p:nvPicPr>
        <p:blipFill>
          <a:blip r:embed="rId5"/>
          <a:stretch>
            <a:fillRect/>
          </a:stretch>
        </p:blipFill>
        <p:spPr>
          <a:xfrm>
            <a:off x="5916774" y="2350268"/>
            <a:ext cx="2313817" cy="1670106"/>
          </a:xfrm>
          <a:prstGeom prst="rect">
            <a:avLst/>
          </a:prstGeom>
          <a:ln>
            <a:noFill/>
          </a:ln>
          <a:effectLst>
            <a:softEdge rad="112500"/>
          </a:effectLst>
        </p:spPr>
      </p:pic>
      <p:pic>
        <p:nvPicPr>
          <p:cNvPr id="9" name="Picture 8">
            <a:extLst>
              <a:ext uri="{FF2B5EF4-FFF2-40B4-BE49-F238E27FC236}">
                <a16:creationId xmlns:a16="http://schemas.microsoft.com/office/drawing/2014/main" id="{7AE10B4C-441E-EB01-C8A8-2ED8DA867CD1}"/>
              </a:ext>
            </a:extLst>
          </p:cNvPr>
          <p:cNvPicPr>
            <a:picLocks noChangeAspect="1"/>
          </p:cNvPicPr>
          <p:nvPr/>
        </p:nvPicPr>
        <p:blipFill>
          <a:blip r:embed="rId6"/>
          <a:srcRect l="-1" t="17710" r="1217" b="17999"/>
          <a:stretch/>
        </p:blipFill>
        <p:spPr>
          <a:xfrm>
            <a:off x="431929" y="4406603"/>
            <a:ext cx="5303675" cy="2066285"/>
          </a:xfrm>
          <a:prstGeom prst="rect">
            <a:avLst/>
          </a:prstGeom>
          <a:ln>
            <a:noFill/>
          </a:ln>
          <a:effectLst>
            <a:softEdge rad="112500"/>
          </a:effectLst>
        </p:spPr>
      </p:pic>
      <p:pic>
        <p:nvPicPr>
          <p:cNvPr id="11" name="Picture 10">
            <a:extLst>
              <a:ext uri="{FF2B5EF4-FFF2-40B4-BE49-F238E27FC236}">
                <a16:creationId xmlns:a16="http://schemas.microsoft.com/office/drawing/2014/main" id="{A3D25BFE-C869-7FC4-2859-4366312C6726}"/>
              </a:ext>
            </a:extLst>
          </p:cNvPr>
          <p:cNvPicPr>
            <a:picLocks noChangeAspect="1"/>
          </p:cNvPicPr>
          <p:nvPr/>
        </p:nvPicPr>
        <p:blipFill>
          <a:blip r:embed="rId7"/>
          <a:srcRect r="2471" b="10106"/>
          <a:stretch/>
        </p:blipFill>
        <p:spPr>
          <a:xfrm>
            <a:off x="6115571" y="4072988"/>
            <a:ext cx="5303674" cy="2607212"/>
          </a:xfrm>
          <a:prstGeom prst="rect">
            <a:avLst/>
          </a:prstGeom>
          <a:ln>
            <a:noFill/>
          </a:ln>
          <a:effectLst>
            <a:softEdge rad="112500"/>
          </a:effectLst>
        </p:spPr>
      </p:pic>
    </p:spTree>
    <p:extLst>
      <p:ext uri="{BB962C8B-B14F-4D97-AF65-F5344CB8AC3E}">
        <p14:creationId xmlns:p14="http://schemas.microsoft.com/office/powerpoint/2010/main" val="3165162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DE5E49-E54B-0FDD-385A-CC7C05E9971D}"/>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3" name="TextBox 2">
            <a:extLst>
              <a:ext uri="{FF2B5EF4-FFF2-40B4-BE49-F238E27FC236}">
                <a16:creationId xmlns:a16="http://schemas.microsoft.com/office/drawing/2014/main" id="{F55D96FE-C479-EBBE-A050-2F69CCC5F57D}"/>
              </a:ext>
            </a:extLst>
          </p:cNvPr>
          <p:cNvSpPr txBox="1"/>
          <p:nvPr/>
        </p:nvSpPr>
        <p:spPr>
          <a:xfrm>
            <a:off x="130629" y="48583"/>
            <a:ext cx="8332235"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latin typeface="Palatino Linotype" panose="02040502050505030304" pitchFamily="18" charset="0"/>
              </a:rPr>
              <a:t>Arduino nano – the core of the device </a:t>
            </a:r>
          </a:p>
        </p:txBody>
      </p:sp>
      <p:sp>
        <p:nvSpPr>
          <p:cNvPr id="4" name="TextBox 3">
            <a:extLst>
              <a:ext uri="{FF2B5EF4-FFF2-40B4-BE49-F238E27FC236}">
                <a16:creationId xmlns:a16="http://schemas.microsoft.com/office/drawing/2014/main" id="{31B1BEB3-62A9-EA57-5DCB-AA466FF08C17}"/>
              </a:ext>
            </a:extLst>
          </p:cNvPr>
          <p:cNvSpPr txBox="1"/>
          <p:nvPr/>
        </p:nvSpPr>
        <p:spPr>
          <a:xfrm>
            <a:off x="199053" y="709127"/>
            <a:ext cx="11551298" cy="1631216"/>
          </a:xfrm>
          <a:prstGeom prst="rect">
            <a:avLst/>
          </a:prstGeom>
          <a:noFill/>
        </p:spPr>
        <p:txBody>
          <a:bodyPr wrap="square" rtlCol="0">
            <a:spAutoFit/>
          </a:bodyPr>
          <a:lstStyle/>
          <a:p>
            <a:r>
              <a:rPr lang="en-US" sz="2000" dirty="0">
                <a:solidFill>
                  <a:schemeClr val="bg1"/>
                </a:solidFill>
              </a:rPr>
              <a:t>The </a:t>
            </a:r>
            <a:r>
              <a:rPr lang="en-US" sz="2000" b="1" dirty="0">
                <a:solidFill>
                  <a:schemeClr val="bg1"/>
                </a:solidFill>
              </a:rPr>
              <a:t>Arduino Nano</a:t>
            </a:r>
            <a:r>
              <a:rPr lang="en-US" sz="2000" dirty="0">
                <a:solidFill>
                  <a:schemeClr val="bg1"/>
                </a:solidFill>
              </a:rPr>
              <a:t> is a compact, breadboard-friendly microcontroller board based on the </a:t>
            </a:r>
            <a:r>
              <a:rPr lang="en-US" sz="2000" b="1" dirty="0">
                <a:solidFill>
                  <a:schemeClr val="bg1"/>
                </a:solidFill>
              </a:rPr>
              <a:t>ATmega328</a:t>
            </a:r>
            <a:r>
              <a:rPr lang="en-US" sz="2000" dirty="0">
                <a:solidFill>
                  <a:schemeClr val="bg1"/>
                </a:solidFill>
              </a:rPr>
              <a:t>. It operates at </a:t>
            </a:r>
            <a:r>
              <a:rPr lang="en-US" sz="2000" b="1" dirty="0">
                <a:solidFill>
                  <a:schemeClr val="bg1"/>
                </a:solidFill>
              </a:rPr>
              <a:t>5V</a:t>
            </a:r>
            <a:r>
              <a:rPr lang="en-US" sz="2000" dirty="0">
                <a:solidFill>
                  <a:schemeClr val="bg1"/>
                </a:solidFill>
              </a:rPr>
              <a:t> with a </a:t>
            </a:r>
            <a:r>
              <a:rPr lang="en-US" sz="2000" b="1" dirty="0">
                <a:solidFill>
                  <a:schemeClr val="bg1"/>
                </a:solidFill>
              </a:rPr>
              <a:t>16 MHz</a:t>
            </a:r>
            <a:r>
              <a:rPr lang="en-US" sz="2000" dirty="0">
                <a:solidFill>
                  <a:schemeClr val="bg1"/>
                </a:solidFill>
              </a:rPr>
              <a:t> clock speed, features </a:t>
            </a:r>
            <a:r>
              <a:rPr lang="en-US" sz="2000" b="1" dirty="0">
                <a:solidFill>
                  <a:schemeClr val="bg1"/>
                </a:solidFill>
              </a:rPr>
              <a:t>14 digital I/O pins</a:t>
            </a:r>
            <a:r>
              <a:rPr lang="en-US" sz="2000" dirty="0">
                <a:solidFill>
                  <a:schemeClr val="bg1"/>
                </a:solidFill>
              </a:rPr>
              <a:t> (6 PWM-capable), </a:t>
            </a:r>
            <a:r>
              <a:rPr lang="en-US" sz="2000" b="1" dirty="0">
                <a:solidFill>
                  <a:schemeClr val="bg1"/>
                </a:solidFill>
              </a:rPr>
              <a:t>8 analog inputs</a:t>
            </a:r>
            <a:r>
              <a:rPr lang="en-US" sz="2000" dirty="0">
                <a:solidFill>
                  <a:schemeClr val="bg1"/>
                </a:solidFill>
              </a:rPr>
              <a:t>, and </a:t>
            </a:r>
            <a:r>
              <a:rPr lang="en-US" sz="2000" b="1" dirty="0">
                <a:solidFill>
                  <a:schemeClr val="bg1"/>
                </a:solidFill>
              </a:rPr>
              <a:t>32 KB flash memory</a:t>
            </a:r>
            <a:r>
              <a:rPr lang="en-US" sz="2000" dirty="0">
                <a:solidFill>
                  <a:schemeClr val="bg1"/>
                </a:solidFill>
              </a:rPr>
              <a:t>. Ideal for space-limited projects like wearables, IoT devices, and small robotics, it’s cost-effective, low-power, and compatible with most Arduino libraries and software.</a:t>
            </a:r>
            <a:endParaRPr lang="en-IN" sz="2000" dirty="0">
              <a:solidFill>
                <a:schemeClr val="bg1"/>
              </a:solidFill>
            </a:endParaRPr>
          </a:p>
        </p:txBody>
      </p:sp>
      <p:pic>
        <p:nvPicPr>
          <p:cNvPr id="5" name="Picture 4">
            <a:extLst>
              <a:ext uri="{FF2B5EF4-FFF2-40B4-BE49-F238E27FC236}">
                <a16:creationId xmlns:a16="http://schemas.microsoft.com/office/drawing/2014/main" id="{7D18144C-EFBF-231B-F40E-262D2D78FFD5}"/>
              </a:ext>
            </a:extLst>
          </p:cNvPr>
          <p:cNvPicPr>
            <a:picLocks noChangeAspect="1"/>
          </p:cNvPicPr>
          <p:nvPr/>
        </p:nvPicPr>
        <p:blipFill>
          <a:blip r:embed="rId2"/>
          <a:stretch>
            <a:fillRect/>
          </a:stretch>
        </p:blipFill>
        <p:spPr>
          <a:xfrm>
            <a:off x="4029512" y="2340343"/>
            <a:ext cx="7629088" cy="40313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0235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EF4E5-C508-F2A8-4159-6C150BBF7168}"/>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3" name="TextBox 2">
            <a:extLst>
              <a:ext uri="{FF2B5EF4-FFF2-40B4-BE49-F238E27FC236}">
                <a16:creationId xmlns:a16="http://schemas.microsoft.com/office/drawing/2014/main" id="{D355B78B-D8BF-10DF-BDE9-C4AB1F5D80ED}"/>
              </a:ext>
            </a:extLst>
          </p:cNvPr>
          <p:cNvSpPr txBox="1"/>
          <p:nvPr/>
        </p:nvSpPr>
        <p:spPr>
          <a:xfrm>
            <a:off x="111967" y="317241"/>
            <a:ext cx="392818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rPr>
              <a:t>16X2 LCD DISPLAY</a:t>
            </a:r>
            <a:endParaRPr lang="en-IN" sz="2400" dirty="0">
              <a:solidFill>
                <a:schemeClr val="bg1"/>
              </a:solidFill>
            </a:endParaRPr>
          </a:p>
        </p:txBody>
      </p:sp>
      <p:sp>
        <p:nvSpPr>
          <p:cNvPr id="4" name="TextBox 3">
            <a:extLst>
              <a:ext uri="{FF2B5EF4-FFF2-40B4-BE49-F238E27FC236}">
                <a16:creationId xmlns:a16="http://schemas.microsoft.com/office/drawing/2014/main" id="{6B838743-CDFF-2EA8-D812-CE96FDABF049}"/>
              </a:ext>
            </a:extLst>
          </p:cNvPr>
          <p:cNvSpPr txBox="1"/>
          <p:nvPr/>
        </p:nvSpPr>
        <p:spPr>
          <a:xfrm>
            <a:off x="0" y="1052415"/>
            <a:ext cx="11991975" cy="1631216"/>
          </a:xfrm>
          <a:prstGeom prst="rect">
            <a:avLst/>
          </a:prstGeom>
          <a:noFill/>
        </p:spPr>
        <p:txBody>
          <a:bodyPr wrap="square" rtlCol="0">
            <a:spAutoFit/>
          </a:bodyPr>
          <a:lstStyle/>
          <a:p>
            <a:r>
              <a:rPr lang="en-US" sz="2000" dirty="0">
                <a:solidFill>
                  <a:schemeClr val="bg1"/>
                </a:solidFill>
              </a:rPr>
              <a:t>The </a:t>
            </a:r>
            <a:r>
              <a:rPr lang="en-US" sz="2000" b="1" dirty="0">
                <a:solidFill>
                  <a:schemeClr val="bg1"/>
                </a:solidFill>
              </a:rPr>
              <a:t>16x2 LCD Display</a:t>
            </a:r>
            <a:r>
              <a:rPr lang="en-US" sz="2000" dirty="0">
                <a:solidFill>
                  <a:schemeClr val="bg1"/>
                </a:solidFill>
              </a:rPr>
              <a:t> is a basic, 2-line display module with </a:t>
            </a:r>
            <a:r>
              <a:rPr lang="en-US" sz="2000" b="1" dirty="0">
                <a:solidFill>
                  <a:schemeClr val="bg1"/>
                </a:solidFill>
              </a:rPr>
              <a:t>16 characters per line</a:t>
            </a:r>
            <a:r>
              <a:rPr lang="en-US" sz="2000" dirty="0">
                <a:solidFill>
                  <a:schemeClr val="bg1"/>
                </a:solidFill>
              </a:rPr>
              <a:t>. It operates with </a:t>
            </a:r>
            <a:r>
              <a:rPr lang="en-US" sz="2000" b="1" dirty="0">
                <a:solidFill>
                  <a:schemeClr val="bg1"/>
                </a:solidFill>
              </a:rPr>
              <a:t>5V</a:t>
            </a:r>
            <a:r>
              <a:rPr lang="en-US" sz="2000" dirty="0">
                <a:solidFill>
                  <a:schemeClr val="bg1"/>
                </a:solidFill>
              </a:rPr>
              <a:t> and is compatible with microcontrollers like Arduino. It uses the </a:t>
            </a:r>
            <a:r>
              <a:rPr lang="en-US" sz="2000" b="1" dirty="0">
                <a:solidFill>
                  <a:schemeClr val="bg1"/>
                </a:solidFill>
              </a:rPr>
              <a:t>Hitachi HD44780</a:t>
            </a:r>
            <a:r>
              <a:rPr lang="en-US" sz="2000" dirty="0">
                <a:solidFill>
                  <a:schemeClr val="bg1"/>
                </a:solidFill>
              </a:rPr>
              <a:t> driver, which allows simple interfacing with 4 or 8 data pins. Commonly used to display text in electronics projects, it features adjustable </a:t>
            </a:r>
            <a:r>
              <a:rPr lang="en-US" sz="2000" b="1" dirty="0">
                <a:solidFill>
                  <a:schemeClr val="bg1"/>
                </a:solidFill>
              </a:rPr>
              <a:t>backlight</a:t>
            </a:r>
            <a:r>
              <a:rPr lang="en-US" sz="2000" dirty="0">
                <a:solidFill>
                  <a:schemeClr val="bg1"/>
                </a:solidFill>
              </a:rPr>
              <a:t> and </a:t>
            </a:r>
            <a:r>
              <a:rPr lang="en-US" sz="2000" b="1" dirty="0">
                <a:solidFill>
                  <a:schemeClr val="bg1"/>
                </a:solidFill>
              </a:rPr>
              <a:t>contrast</a:t>
            </a:r>
            <a:r>
              <a:rPr lang="en-US" sz="2000" dirty="0">
                <a:solidFill>
                  <a:schemeClr val="bg1"/>
                </a:solidFill>
              </a:rPr>
              <a:t> settings and is ideal for displaying messages, sensor data, or status updates.</a:t>
            </a:r>
            <a:endParaRPr lang="en-IN" sz="2000" dirty="0">
              <a:solidFill>
                <a:schemeClr val="bg1"/>
              </a:solidFill>
            </a:endParaRPr>
          </a:p>
        </p:txBody>
      </p:sp>
      <p:pic>
        <p:nvPicPr>
          <p:cNvPr id="5" name="Picture 4">
            <a:extLst>
              <a:ext uri="{FF2B5EF4-FFF2-40B4-BE49-F238E27FC236}">
                <a16:creationId xmlns:a16="http://schemas.microsoft.com/office/drawing/2014/main" id="{D6028E34-BACC-3EEB-B1CC-9F8D67000921}"/>
              </a:ext>
            </a:extLst>
          </p:cNvPr>
          <p:cNvPicPr>
            <a:picLocks noChangeAspect="1"/>
          </p:cNvPicPr>
          <p:nvPr/>
        </p:nvPicPr>
        <p:blipFill>
          <a:blip r:embed="rId2"/>
          <a:stretch>
            <a:fillRect/>
          </a:stretch>
        </p:blipFill>
        <p:spPr>
          <a:xfrm>
            <a:off x="111967" y="2905916"/>
            <a:ext cx="8451850" cy="3591721"/>
          </a:xfrm>
          <a:prstGeom prst="rect">
            <a:avLst/>
          </a:prstGeom>
          <a:ln>
            <a:noFill/>
          </a:ln>
          <a:effectLst>
            <a:softEdge rad="112500"/>
          </a:effectLst>
        </p:spPr>
      </p:pic>
    </p:spTree>
    <p:extLst>
      <p:ext uri="{BB962C8B-B14F-4D97-AF65-F5344CB8AC3E}">
        <p14:creationId xmlns:p14="http://schemas.microsoft.com/office/powerpoint/2010/main" val="4273152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www.w3.org/XML/1998/namespace"/>
    <ds:schemaRef ds:uri="http://schemas.microsoft.com/office/2006/metadata/properties"/>
    <ds:schemaRef ds:uri="http://purl.org/dc/elements/1.1/"/>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318</TotalTime>
  <Words>1223</Words>
  <Application>Microsoft Office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Baskerville Old Face</vt:lpstr>
      <vt:lpstr>Calibri</vt:lpstr>
      <vt:lpstr>Palatino Linotype</vt:lpstr>
      <vt:lpstr>Roboto</vt:lpstr>
      <vt:lpstr>Trade Gothic LT Pro</vt:lpstr>
      <vt:lpstr>Trebuchet MS</vt:lpstr>
      <vt:lpstr>Wingdings</vt:lpstr>
      <vt:lpstr>Office Theme</vt:lpstr>
      <vt:lpstr>Women Safety Device With GPS Tracking and Alerts</vt:lpstr>
      <vt:lpstr>INDEX</vt:lpstr>
      <vt:lpstr>Title </vt:lpstr>
      <vt:lpstr>MOTIVATION : </vt:lpstr>
      <vt:lpstr>KEY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gsdreddy25@gmail.com</dc:creator>
  <cp:lastModifiedBy>REVANTH AMUDALAPALLI</cp:lastModifiedBy>
  <cp:revision>4</cp:revision>
  <dcterms:created xsi:type="dcterms:W3CDTF">2024-11-08T10:03:03Z</dcterms:created>
  <dcterms:modified xsi:type="dcterms:W3CDTF">2024-11-15T10:56:14Z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